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71"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FD5015-AB30-481B-AE01-6B243ED5E845}" type="datetimeFigureOut">
              <a:rPr lang="en-IN" smtClean="0"/>
              <a:t>28-09-2016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81B610-5916-4C43-B384-8BD60D18AFD9}" type="slidenum">
              <a:rPr lang="en-IN" smtClean="0"/>
              <a:t>‹#›</a:t>
            </a:fld>
            <a:endParaRPr lang="en-IN"/>
          </a:p>
        </p:txBody>
      </p:sp>
    </p:spTree>
    <p:extLst>
      <p:ext uri="{BB962C8B-B14F-4D97-AF65-F5344CB8AC3E}">
        <p14:creationId xmlns:p14="http://schemas.microsoft.com/office/powerpoint/2010/main" val="2758750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187394" y="1142816"/>
            <a:ext cx="4483213" cy="3086781"/>
          </a:xfrm>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64C9982-DDD8-4D7E-A35F-D1D8FB48843B}" type="slidenum">
              <a:rPr lang="en-IN" altLang="en-US" smtClean="0">
                <a:solidFill>
                  <a:srgbClr val="000000"/>
                </a:solidFill>
              </a:rPr>
              <a:pPr/>
              <a:t>1</a:t>
            </a:fld>
            <a:endParaRPr lang="en-IN" alt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D8CD259-FE01-444C-8BC8-FDF230C27FDE}"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3915275717"/>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08358739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414992428"/>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198100610"/>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450502750"/>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393845517"/>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50364346"/>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423544875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688079259"/>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099521448"/>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924894242"/>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065438059"/>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49716749"/>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311163189"/>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702589225"/>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10006FE-7FBF-4DB1-A036-C93A0A845BD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068855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D702EC2F-36FD-4C7D-88A9-889FDAA015CE}"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406451320"/>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3A791AE-A820-4AB6-93F1-2C27413ACCEB}"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3933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F1975AC8-B81F-4F62-BA0D-130187D09DEF}"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9907081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0DB3CB76-4D06-4FAD-BC45-1F76195A91BB}"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7279892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76914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90212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87026099-3F08-4A7D-A4B6-B61CCDB6DAE1}" type="slidenum">
              <a:rPr lang="en-US" altLang="en-US"/>
              <a:pPr>
                <a:defRPr/>
              </a:pPr>
              <a:t>‹#›</a:t>
            </a:fld>
            <a:endParaRPr lang="en-US" altLang="en-US"/>
          </a:p>
        </p:txBody>
      </p:sp>
    </p:spTree>
    <p:extLst>
      <p:ext uri="{BB962C8B-B14F-4D97-AF65-F5344CB8AC3E}">
        <p14:creationId xmlns:p14="http://schemas.microsoft.com/office/powerpoint/2010/main" val="4106111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theme" Target="../theme/theme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EB50B225-7978-45B7-8C3B-17DFDDBD9506}"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37651802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4.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325" y="195263"/>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152400" y="6477000"/>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96" name="Rectangle 40"/>
          <p:cNvSpPr>
            <a:spLocks noChangeArrowheads="1"/>
          </p:cNvSpPr>
          <p:nvPr/>
        </p:nvSpPr>
        <p:spPr bwMode="auto">
          <a:xfrm>
            <a:off x="3205163" y="838200"/>
            <a:ext cx="5786437" cy="304800"/>
          </a:xfrm>
          <a:prstGeom prst="rect">
            <a:avLst/>
          </a:prstGeom>
          <a:noFill/>
          <a:ln w="9525">
            <a:solidFill>
              <a:schemeClr val="tx1"/>
            </a:solidFill>
            <a:miter lim="800000"/>
            <a:headEnd/>
            <a:tailEnd/>
          </a:ln>
        </p:spPr>
        <p:txBody>
          <a:bodyPr wrap="none"/>
          <a:lstStyle/>
          <a:p>
            <a:pPr>
              <a:defRPr/>
            </a:pPr>
            <a:r>
              <a:rPr lang="en-US" sz="1050" b="1" dirty="0">
                <a:solidFill>
                  <a:srgbClr val="0033CC"/>
                </a:solidFill>
                <a:latin typeface="Calibri" pitchFamily="34" charset="0"/>
                <a:cs typeface="Calibri" pitchFamily="34" charset="0"/>
              </a:rPr>
              <a:t>IDEA </a:t>
            </a:r>
            <a:r>
              <a:rPr lang="en-US" sz="1050" dirty="0">
                <a:solidFill>
                  <a:srgbClr val="0033CC"/>
                </a:solidFill>
                <a:latin typeface="Calibri" pitchFamily="34" charset="0"/>
                <a:cs typeface="Calibri" pitchFamily="34" charset="0"/>
              </a:rPr>
              <a:t>:-  </a:t>
            </a:r>
            <a:r>
              <a:rPr lang="en-US" sz="1050" dirty="0">
                <a:latin typeface="Calibri" pitchFamily="34" charset="0"/>
              </a:rPr>
              <a:t>Big tray. </a:t>
            </a:r>
          </a:p>
        </p:txBody>
      </p:sp>
      <p:sp>
        <p:nvSpPr>
          <p:cNvPr id="6150" name="Rectangle 2"/>
          <p:cNvSpPr>
            <a:spLocks noChangeArrowheads="1"/>
          </p:cNvSpPr>
          <p:nvPr/>
        </p:nvSpPr>
        <p:spPr bwMode="auto">
          <a:xfrm>
            <a:off x="158750" y="152400"/>
            <a:ext cx="883285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6151" name="Rectangle 3"/>
          <p:cNvSpPr>
            <a:spLocks noChangeArrowheads="1"/>
          </p:cNvSpPr>
          <p:nvPr/>
        </p:nvSpPr>
        <p:spPr bwMode="auto">
          <a:xfrm>
            <a:off x="158750" y="152400"/>
            <a:ext cx="144780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19" name="Rectangle 4"/>
          <p:cNvSpPr>
            <a:spLocks noChangeArrowheads="1"/>
          </p:cNvSpPr>
          <p:nvPr/>
        </p:nvSpPr>
        <p:spPr bwMode="auto">
          <a:xfrm>
            <a:off x="1606550" y="152400"/>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NO :- </a:t>
            </a:r>
            <a:r>
              <a:rPr lang="en-US" sz="1050" dirty="0">
                <a:solidFill>
                  <a:prstClr val="black"/>
                </a:solidFill>
                <a:latin typeface="Calibri" pitchFamily="34" charset="0"/>
                <a:cs typeface="Calibri" pitchFamily="34" charset="0"/>
              </a:rPr>
              <a:t>12</a:t>
            </a:r>
            <a:endParaRPr lang="en-US" sz="1050" dirty="0">
              <a:solidFill>
                <a:srgbClr val="0033CC"/>
              </a:solidFill>
              <a:latin typeface="Calibri" pitchFamily="34" charset="0"/>
              <a:cs typeface="Calibri" pitchFamily="34" charset="0"/>
            </a:endParaRPr>
          </a:p>
        </p:txBody>
      </p:sp>
      <p:sp>
        <p:nvSpPr>
          <p:cNvPr id="20" name="Rectangle 5"/>
          <p:cNvSpPr>
            <a:spLocks noChangeArrowheads="1"/>
          </p:cNvSpPr>
          <p:nvPr/>
        </p:nvSpPr>
        <p:spPr bwMode="auto">
          <a:xfrm>
            <a:off x="1606550" y="304800"/>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NAME: </a:t>
            </a:r>
            <a:r>
              <a:rPr lang="en-US" sz="1050" dirty="0">
                <a:latin typeface="Calibri" pitchFamily="34" charset="0"/>
                <a:cs typeface="Calibri" pitchFamily="34" charset="0"/>
              </a:rPr>
              <a:t> </a:t>
            </a:r>
          </a:p>
        </p:txBody>
      </p:sp>
      <p:sp>
        <p:nvSpPr>
          <p:cNvPr id="21" name="Rectangle 6"/>
          <p:cNvSpPr>
            <a:spLocks noChangeArrowheads="1"/>
          </p:cNvSpPr>
          <p:nvPr/>
        </p:nvSpPr>
        <p:spPr bwMode="auto">
          <a:xfrm>
            <a:off x="1606550" y="457200"/>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DEPT :- </a:t>
            </a:r>
            <a:r>
              <a:rPr lang="en-US" sz="1050" dirty="0">
                <a:solidFill>
                  <a:prstClr val="black"/>
                </a:solidFill>
                <a:latin typeface="Calibri" pitchFamily="34" charset="0"/>
                <a:cs typeface="Calibri" pitchFamily="34" charset="0"/>
              </a:rPr>
              <a:t>MACHINE  SHOP</a:t>
            </a:r>
          </a:p>
        </p:txBody>
      </p:sp>
      <p:sp>
        <p:nvSpPr>
          <p:cNvPr id="22" name="Rectangle 7"/>
          <p:cNvSpPr>
            <a:spLocks noChangeArrowheads="1"/>
          </p:cNvSpPr>
          <p:nvPr/>
        </p:nvSpPr>
        <p:spPr bwMode="auto">
          <a:xfrm>
            <a:off x="158750" y="609600"/>
            <a:ext cx="1143000"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a:t>
            </a:r>
            <a:r>
              <a:rPr lang="en-US" sz="1050" b="1" dirty="0">
                <a:solidFill>
                  <a:prstClr val="black"/>
                </a:solidFill>
                <a:latin typeface="Calibri" pitchFamily="34" charset="0"/>
                <a:cs typeface="Calibri" pitchFamily="34" charset="0"/>
              </a:rPr>
              <a:t> </a:t>
            </a:r>
            <a:r>
              <a:rPr lang="en-US" sz="1050" dirty="0">
                <a:solidFill>
                  <a:prstClr val="black"/>
                </a:solidFill>
                <a:latin typeface="Calibri" pitchFamily="34" charset="0"/>
                <a:cs typeface="Calibri" pitchFamily="34" charset="0"/>
              </a:rPr>
              <a:t> Grinding </a:t>
            </a:r>
          </a:p>
        </p:txBody>
      </p:sp>
      <p:sp>
        <p:nvSpPr>
          <p:cNvPr id="23" name="Rectangle 8"/>
          <p:cNvSpPr>
            <a:spLocks noChangeArrowheads="1"/>
          </p:cNvSpPr>
          <p:nvPr/>
        </p:nvSpPr>
        <p:spPr bwMode="auto">
          <a:xfrm>
            <a:off x="1301750" y="609600"/>
            <a:ext cx="1903413"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NAME:- </a:t>
            </a:r>
            <a:r>
              <a:rPr lang="en-US" sz="1050" dirty="0">
                <a:solidFill>
                  <a:prstClr val="black"/>
                </a:solidFill>
                <a:latin typeface="Calibri" pitchFamily="34" charset="0"/>
                <a:cs typeface="Calibri" pitchFamily="34" charset="0"/>
              </a:rPr>
              <a:t>A225 Gear </a:t>
            </a:r>
          </a:p>
        </p:txBody>
      </p:sp>
      <p:sp>
        <p:nvSpPr>
          <p:cNvPr id="24" name="Rectangle 9"/>
          <p:cNvSpPr>
            <a:spLocks noChangeArrowheads="1"/>
          </p:cNvSpPr>
          <p:nvPr/>
        </p:nvSpPr>
        <p:spPr bwMode="auto">
          <a:xfrm>
            <a:off x="3586163" y="152400"/>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ACTIVITY</a:t>
            </a:r>
          </a:p>
        </p:txBody>
      </p:sp>
      <p:sp>
        <p:nvSpPr>
          <p:cNvPr id="25" name="Rectangle 10"/>
          <p:cNvSpPr>
            <a:spLocks noChangeArrowheads="1"/>
          </p:cNvSpPr>
          <p:nvPr/>
        </p:nvSpPr>
        <p:spPr bwMode="auto">
          <a:xfrm>
            <a:off x="3586163" y="304800"/>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LOSS NO. / STEP</a:t>
            </a:r>
          </a:p>
        </p:txBody>
      </p:sp>
      <p:sp>
        <p:nvSpPr>
          <p:cNvPr id="26" name="Rectangle 11"/>
          <p:cNvSpPr>
            <a:spLocks noChangeArrowheads="1"/>
          </p:cNvSpPr>
          <p:nvPr/>
        </p:nvSpPr>
        <p:spPr bwMode="auto">
          <a:xfrm>
            <a:off x="3586163" y="457200"/>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RESULT AREA</a:t>
            </a:r>
          </a:p>
        </p:txBody>
      </p:sp>
      <p:sp>
        <p:nvSpPr>
          <p:cNvPr id="27" name="Rectangle 12"/>
          <p:cNvSpPr>
            <a:spLocks noChangeArrowheads="1"/>
          </p:cNvSpPr>
          <p:nvPr/>
        </p:nvSpPr>
        <p:spPr bwMode="auto">
          <a:xfrm>
            <a:off x="3205163" y="609600"/>
            <a:ext cx="3121025"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MACHINE / STAGE :-   </a:t>
            </a:r>
            <a:r>
              <a:rPr lang="en-US" sz="1050" dirty="0">
                <a:solidFill>
                  <a:prstClr val="black"/>
                </a:solidFill>
                <a:latin typeface="Calibri" pitchFamily="34" charset="0"/>
                <a:cs typeface="Calibri" pitchFamily="34" charset="0"/>
              </a:rPr>
              <a:t>Microsmatic Grinding</a:t>
            </a:r>
          </a:p>
        </p:txBody>
      </p:sp>
      <p:sp>
        <p:nvSpPr>
          <p:cNvPr id="28" name="Rectangle 13"/>
          <p:cNvSpPr>
            <a:spLocks noChangeArrowheads="1"/>
          </p:cNvSpPr>
          <p:nvPr/>
        </p:nvSpPr>
        <p:spPr bwMode="auto">
          <a:xfrm>
            <a:off x="6326188" y="609600"/>
            <a:ext cx="2665412"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OPERATION  </a:t>
            </a:r>
            <a:r>
              <a:rPr lang="en-US" sz="1050" dirty="0">
                <a:solidFill>
                  <a:prstClr val="black"/>
                </a:solidFill>
                <a:latin typeface="Calibri" pitchFamily="34" charset="0"/>
                <a:cs typeface="Calibri" pitchFamily="34" charset="0"/>
              </a:rPr>
              <a:t>:-  O.D Grinding.</a:t>
            </a:r>
          </a:p>
        </p:txBody>
      </p:sp>
      <p:sp>
        <p:nvSpPr>
          <p:cNvPr id="6162" name="Rectangle 14"/>
          <p:cNvSpPr>
            <a:spLocks noChangeArrowheads="1"/>
          </p:cNvSpPr>
          <p:nvPr/>
        </p:nvSpPr>
        <p:spPr bwMode="auto">
          <a:xfrm>
            <a:off x="4803775"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KK</a:t>
            </a:r>
          </a:p>
        </p:txBody>
      </p:sp>
      <p:sp>
        <p:nvSpPr>
          <p:cNvPr id="6163" name="Rectangle 15"/>
          <p:cNvSpPr>
            <a:spLocks noChangeArrowheads="1"/>
          </p:cNvSpPr>
          <p:nvPr/>
        </p:nvSpPr>
        <p:spPr bwMode="auto">
          <a:xfrm>
            <a:off x="7240588" y="152400"/>
            <a:ext cx="1751012"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4115" name="WordArt 16"/>
          <p:cNvSpPr>
            <a:spLocks noChangeArrowheads="1" noChangeShapeType="1" noTextEdit="1"/>
          </p:cNvSpPr>
          <p:nvPr/>
        </p:nvSpPr>
        <p:spPr bwMode="auto">
          <a:xfrm>
            <a:off x="7316788" y="228600"/>
            <a:ext cx="1598612" cy="271463"/>
          </a:xfrm>
          <a:prstGeom prst="rect">
            <a:avLst/>
          </a:prstGeom>
        </p:spPr>
        <p:txBody>
          <a:bodyPr wrap="none" fromWordArt="1">
            <a:prstTxWarp prst="textPlain">
              <a:avLst>
                <a:gd name="adj" fmla="val 50000"/>
              </a:avLst>
            </a:prstTxWarp>
          </a:bodyPr>
          <a:lstStyle/>
          <a:p>
            <a:pPr algn="ctr"/>
            <a:r>
              <a:rPr lang="en-IN" sz="1050" kern="10">
                <a:ln w="9525">
                  <a:solidFill>
                    <a:srgbClr val="000000"/>
                  </a:solidFill>
                  <a:round/>
                  <a:headEnd/>
                  <a:tailEnd/>
                </a:ln>
                <a:solidFill>
                  <a:srgbClr val="1F497D"/>
                </a:solidFill>
                <a:latin typeface="Calibri"/>
              </a:rPr>
              <a:t>KAIZEN  IDEA SHEET</a:t>
            </a:r>
          </a:p>
        </p:txBody>
      </p:sp>
      <p:sp>
        <p:nvSpPr>
          <p:cNvPr id="6165" name="Rectangle 17"/>
          <p:cNvSpPr>
            <a:spLocks noChangeArrowheads="1"/>
          </p:cNvSpPr>
          <p:nvPr/>
        </p:nvSpPr>
        <p:spPr bwMode="auto">
          <a:xfrm>
            <a:off x="5108575" y="152400"/>
            <a:ext cx="304800" cy="152400"/>
          </a:xfrm>
          <a:prstGeom prst="rect">
            <a:avLst/>
          </a:prstGeom>
          <a:no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QM</a:t>
            </a:r>
          </a:p>
        </p:txBody>
      </p:sp>
      <p:sp>
        <p:nvSpPr>
          <p:cNvPr id="6166" name="Rectangle 18"/>
          <p:cNvSpPr>
            <a:spLocks noChangeArrowheads="1"/>
          </p:cNvSpPr>
          <p:nvPr/>
        </p:nvSpPr>
        <p:spPr bwMode="auto">
          <a:xfrm>
            <a:off x="5413375"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PM</a:t>
            </a:r>
          </a:p>
        </p:txBody>
      </p:sp>
      <p:sp>
        <p:nvSpPr>
          <p:cNvPr id="6167" name="Rectangle 19"/>
          <p:cNvSpPr>
            <a:spLocks noChangeArrowheads="1"/>
          </p:cNvSpPr>
          <p:nvPr/>
        </p:nvSpPr>
        <p:spPr bwMode="auto">
          <a:xfrm>
            <a:off x="5718175" y="152400"/>
            <a:ext cx="303213" cy="152400"/>
          </a:xfrm>
          <a:prstGeom prst="rect">
            <a:avLst/>
          </a:prstGeom>
          <a:solidFill>
            <a:srgbClr val="00990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JH</a:t>
            </a:r>
          </a:p>
        </p:txBody>
      </p:sp>
      <p:sp>
        <p:nvSpPr>
          <p:cNvPr id="6168" name="Rectangle 20"/>
          <p:cNvSpPr>
            <a:spLocks noChangeArrowheads="1"/>
          </p:cNvSpPr>
          <p:nvPr/>
        </p:nvSpPr>
        <p:spPr bwMode="auto">
          <a:xfrm>
            <a:off x="6021388"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SHE</a:t>
            </a:r>
          </a:p>
        </p:txBody>
      </p:sp>
      <p:sp>
        <p:nvSpPr>
          <p:cNvPr id="6169" name="Rectangle 21"/>
          <p:cNvSpPr>
            <a:spLocks noChangeArrowheads="1"/>
          </p:cNvSpPr>
          <p:nvPr/>
        </p:nvSpPr>
        <p:spPr bwMode="auto">
          <a:xfrm>
            <a:off x="6326188"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OT</a:t>
            </a:r>
          </a:p>
        </p:txBody>
      </p:sp>
      <p:sp>
        <p:nvSpPr>
          <p:cNvPr id="6170" name="Rectangle 22"/>
          <p:cNvSpPr>
            <a:spLocks noChangeArrowheads="1"/>
          </p:cNvSpPr>
          <p:nvPr/>
        </p:nvSpPr>
        <p:spPr bwMode="auto">
          <a:xfrm>
            <a:off x="6630988" y="152400"/>
            <a:ext cx="304800" cy="152400"/>
          </a:xfrm>
          <a:prstGeom prst="rect">
            <a:avLst/>
          </a:prstGeom>
          <a:solidFill>
            <a:schemeClr val="bg1"/>
          </a:solidFill>
          <a:ln w="9525">
            <a:solidFill>
              <a:schemeClr val="bg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DM</a:t>
            </a:r>
          </a:p>
        </p:txBody>
      </p:sp>
      <p:sp>
        <p:nvSpPr>
          <p:cNvPr id="6171" name="Rectangle 23"/>
          <p:cNvSpPr>
            <a:spLocks noChangeArrowheads="1"/>
          </p:cNvSpPr>
          <p:nvPr/>
        </p:nvSpPr>
        <p:spPr bwMode="auto">
          <a:xfrm>
            <a:off x="6935788"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E&amp;T</a:t>
            </a:r>
          </a:p>
        </p:txBody>
      </p:sp>
      <p:sp>
        <p:nvSpPr>
          <p:cNvPr id="6172" name="Rectangle 24"/>
          <p:cNvSpPr>
            <a:spLocks noChangeArrowheads="1"/>
          </p:cNvSpPr>
          <p:nvPr/>
        </p:nvSpPr>
        <p:spPr bwMode="auto">
          <a:xfrm>
            <a:off x="4803775"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3" name="Rectangle 25"/>
          <p:cNvSpPr>
            <a:spLocks noChangeArrowheads="1"/>
          </p:cNvSpPr>
          <p:nvPr/>
        </p:nvSpPr>
        <p:spPr bwMode="auto">
          <a:xfrm>
            <a:off x="5108575"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4" name="Rectangle 26"/>
          <p:cNvSpPr>
            <a:spLocks noChangeArrowheads="1"/>
          </p:cNvSpPr>
          <p:nvPr/>
        </p:nvSpPr>
        <p:spPr bwMode="auto">
          <a:xfrm>
            <a:off x="5413375"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5" name="Rectangle 27"/>
          <p:cNvSpPr>
            <a:spLocks noChangeArrowheads="1"/>
          </p:cNvSpPr>
          <p:nvPr/>
        </p:nvSpPr>
        <p:spPr bwMode="auto">
          <a:xfrm>
            <a:off x="5718175" y="304800"/>
            <a:ext cx="303213"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6" name="Rectangle 28"/>
          <p:cNvSpPr>
            <a:spLocks noChangeArrowheads="1"/>
          </p:cNvSpPr>
          <p:nvPr/>
        </p:nvSpPr>
        <p:spPr bwMode="auto">
          <a:xfrm>
            <a:off x="60213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7" name="Rectangle 29"/>
          <p:cNvSpPr>
            <a:spLocks noChangeArrowheads="1"/>
          </p:cNvSpPr>
          <p:nvPr/>
        </p:nvSpPr>
        <p:spPr bwMode="auto">
          <a:xfrm>
            <a:off x="63261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8" name="Rectangle 30"/>
          <p:cNvSpPr>
            <a:spLocks noChangeArrowheads="1"/>
          </p:cNvSpPr>
          <p:nvPr/>
        </p:nvSpPr>
        <p:spPr bwMode="auto">
          <a:xfrm>
            <a:off x="66309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9" name="Rectangle 31"/>
          <p:cNvSpPr>
            <a:spLocks noChangeArrowheads="1"/>
          </p:cNvSpPr>
          <p:nvPr/>
        </p:nvSpPr>
        <p:spPr bwMode="auto">
          <a:xfrm>
            <a:off x="69357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80" name="Rectangle 32"/>
          <p:cNvSpPr>
            <a:spLocks noChangeArrowheads="1"/>
          </p:cNvSpPr>
          <p:nvPr/>
        </p:nvSpPr>
        <p:spPr bwMode="auto">
          <a:xfrm>
            <a:off x="4803775"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a:t>
            </a:r>
          </a:p>
        </p:txBody>
      </p:sp>
      <p:sp>
        <p:nvSpPr>
          <p:cNvPr id="6181" name="Rectangle 33"/>
          <p:cNvSpPr>
            <a:spLocks noChangeArrowheads="1"/>
          </p:cNvSpPr>
          <p:nvPr/>
        </p:nvSpPr>
        <p:spPr bwMode="auto">
          <a:xfrm>
            <a:off x="5108575" y="457200"/>
            <a:ext cx="304800" cy="152400"/>
          </a:xfrm>
          <a:prstGeom prst="rect">
            <a:avLst/>
          </a:prstGeom>
          <a:noFill/>
          <a:ln w="9525">
            <a:solidFill>
              <a:schemeClr val="tx1"/>
            </a:solidFill>
            <a:miter lim="800000"/>
            <a:headEnd/>
            <a:tailEnd/>
          </a:ln>
        </p:spPr>
        <p:txBody>
          <a:bodyPr wrap="none" anchor="ctr"/>
          <a:lstStyle/>
          <a:p>
            <a:pPr algn="ctr">
              <a:defRPr/>
            </a:pPr>
            <a:r>
              <a:rPr lang="en-US" altLang="en-US" sz="1050" dirty="0">
                <a:solidFill>
                  <a:srgbClr val="000000"/>
                </a:solidFill>
                <a:latin typeface="Calibri" pitchFamily="34" charset="0"/>
                <a:cs typeface="Calibri" pitchFamily="34" charset="0"/>
              </a:rPr>
              <a:t>Q</a:t>
            </a:r>
          </a:p>
        </p:txBody>
      </p:sp>
      <p:sp>
        <p:nvSpPr>
          <p:cNvPr id="6182" name="Rectangle 34"/>
          <p:cNvSpPr>
            <a:spLocks noChangeArrowheads="1"/>
          </p:cNvSpPr>
          <p:nvPr/>
        </p:nvSpPr>
        <p:spPr bwMode="auto">
          <a:xfrm>
            <a:off x="5413375" y="457200"/>
            <a:ext cx="608013"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A,B,C</a:t>
            </a:r>
          </a:p>
        </p:txBody>
      </p:sp>
      <p:sp>
        <p:nvSpPr>
          <p:cNvPr id="6183" name="Rectangle 35"/>
          <p:cNvSpPr>
            <a:spLocks noChangeArrowheads="1"/>
          </p:cNvSpPr>
          <p:nvPr/>
        </p:nvSpPr>
        <p:spPr bwMode="auto">
          <a:xfrm>
            <a:off x="6021388"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C</a:t>
            </a:r>
          </a:p>
        </p:txBody>
      </p:sp>
      <p:sp>
        <p:nvSpPr>
          <p:cNvPr id="6184" name="Rectangle 36"/>
          <p:cNvSpPr>
            <a:spLocks noChangeArrowheads="1"/>
          </p:cNvSpPr>
          <p:nvPr/>
        </p:nvSpPr>
        <p:spPr bwMode="auto">
          <a:xfrm>
            <a:off x="6326188"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D</a:t>
            </a:r>
          </a:p>
        </p:txBody>
      </p:sp>
      <p:sp>
        <p:nvSpPr>
          <p:cNvPr id="6185" name="Rectangle 37"/>
          <p:cNvSpPr>
            <a:spLocks noChangeArrowheads="1"/>
          </p:cNvSpPr>
          <p:nvPr/>
        </p:nvSpPr>
        <p:spPr bwMode="auto">
          <a:xfrm>
            <a:off x="6630988" y="457200"/>
            <a:ext cx="304800" cy="152400"/>
          </a:xfrm>
          <a:prstGeom prst="rect">
            <a:avLst/>
          </a:prstGeom>
          <a:no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S</a:t>
            </a:r>
          </a:p>
        </p:txBody>
      </p:sp>
      <p:sp>
        <p:nvSpPr>
          <p:cNvPr id="6186" name="Rectangle 38"/>
          <p:cNvSpPr>
            <a:spLocks noChangeArrowheads="1"/>
          </p:cNvSpPr>
          <p:nvPr/>
        </p:nvSpPr>
        <p:spPr bwMode="auto">
          <a:xfrm>
            <a:off x="6935788"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M</a:t>
            </a:r>
          </a:p>
        </p:txBody>
      </p:sp>
      <p:sp>
        <p:nvSpPr>
          <p:cNvPr id="1067" name="Rectangle 39"/>
          <p:cNvSpPr>
            <a:spLocks noChangeArrowheads="1"/>
          </p:cNvSpPr>
          <p:nvPr/>
        </p:nvSpPr>
        <p:spPr bwMode="auto">
          <a:xfrm>
            <a:off x="158750" y="838200"/>
            <a:ext cx="3046413" cy="381000"/>
          </a:xfrm>
          <a:prstGeom prst="rect">
            <a:avLst/>
          </a:prstGeom>
          <a:noFill/>
          <a:ln w="9525">
            <a:solidFill>
              <a:schemeClr val="tx1"/>
            </a:solidFill>
            <a:miter lim="800000"/>
            <a:headEnd/>
            <a:tailEnd/>
          </a:ln>
        </p:spPr>
        <p:txBody>
          <a:bodyPr/>
          <a:lstStyle/>
          <a:p>
            <a:pPr>
              <a:defRPr/>
            </a:pPr>
            <a:r>
              <a:rPr lang="en-US" altLang="en-US" sz="1050" b="1" dirty="0">
                <a:solidFill>
                  <a:srgbClr val="0000CC"/>
                </a:solidFill>
                <a:latin typeface="Calibri" pitchFamily="34" charset="0"/>
              </a:rPr>
              <a:t>KAIZEN THEME </a:t>
            </a:r>
            <a:r>
              <a:rPr lang="en-US" altLang="en-US" sz="900" b="1" dirty="0">
                <a:solidFill>
                  <a:srgbClr val="0000CC"/>
                </a:solidFill>
                <a:latin typeface="Calibri" pitchFamily="34" charset="0"/>
              </a:rPr>
              <a:t>:  </a:t>
            </a:r>
            <a:r>
              <a:rPr lang="en-US" altLang="en-US" sz="1050" dirty="0">
                <a:latin typeface="Calibri" pitchFamily="34" charset="0"/>
              </a:rPr>
              <a:t>To reduce cleaning time in JH at A225 Gear Grinding operation.</a:t>
            </a:r>
          </a:p>
        </p:txBody>
      </p:sp>
      <p:sp>
        <p:nvSpPr>
          <p:cNvPr id="1068" name="Rectangle 41"/>
          <p:cNvSpPr>
            <a:spLocks noChangeArrowheads="1"/>
          </p:cNvSpPr>
          <p:nvPr/>
        </p:nvSpPr>
        <p:spPr bwMode="auto">
          <a:xfrm>
            <a:off x="177800" y="1266825"/>
            <a:ext cx="3025775" cy="666750"/>
          </a:xfrm>
          <a:prstGeom prst="rect">
            <a:avLst/>
          </a:prstGeom>
          <a:noFill/>
          <a:ln w="9525">
            <a:solidFill>
              <a:schemeClr val="tx1"/>
            </a:solidFill>
            <a:miter lim="800000"/>
            <a:headEnd/>
            <a:tailEnd/>
          </a:ln>
        </p:spPr>
        <p:txBody>
          <a:bodyPr anchor="ctr"/>
          <a:lstStyle/>
          <a:p>
            <a:pPr>
              <a:defRPr/>
            </a:pPr>
            <a:endParaRPr lang="en-US" altLang="en-US" sz="1050" b="1" dirty="0">
              <a:solidFill>
                <a:srgbClr val="0033CC"/>
              </a:solidFill>
              <a:latin typeface="Calibri" pitchFamily="34" charset="0"/>
            </a:endParaRPr>
          </a:p>
          <a:p>
            <a:pPr>
              <a:defRPr/>
            </a:pPr>
            <a:endParaRPr lang="en-US" altLang="en-US" sz="1050" b="1" dirty="0">
              <a:solidFill>
                <a:srgbClr val="0033CC"/>
              </a:solidFill>
              <a:latin typeface="Calibri" pitchFamily="34" charset="0"/>
            </a:endParaRPr>
          </a:p>
          <a:p>
            <a:pPr>
              <a:defRPr/>
            </a:pPr>
            <a:r>
              <a:rPr lang="en-US" altLang="en-US" sz="1050" b="1" dirty="0">
                <a:solidFill>
                  <a:srgbClr val="0033CC"/>
                </a:solidFill>
                <a:latin typeface="Calibri" pitchFamily="34" charset="0"/>
              </a:rPr>
              <a:t>Problem / Present Status :-</a:t>
            </a:r>
          </a:p>
          <a:p>
            <a:pPr>
              <a:defRPr/>
            </a:pPr>
            <a:r>
              <a:rPr lang="en-US" altLang="en-US" sz="1050" dirty="0">
                <a:latin typeface="Calibri" pitchFamily="34" charset="0"/>
              </a:rPr>
              <a:t>Heavy coolant spillage at A225 Gear grinding machine causes cleaning time 10 minutes / shift</a:t>
            </a:r>
            <a:endParaRPr lang="en-US" altLang="en-US" sz="1050" b="1" dirty="0">
              <a:solidFill>
                <a:srgbClr val="0033CC"/>
              </a:solidFill>
              <a:latin typeface="Calibri" pitchFamily="34" charset="0"/>
            </a:endParaRPr>
          </a:p>
          <a:p>
            <a:pPr>
              <a:defRPr/>
            </a:pPr>
            <a:endParaRPr lang="en-US" altLang="en-US" sz="1050" b="1" dirty="0">
              <a:solidFill>
                <a:srgbClr val="0033CC"/>
              </a:solidFill>
              <a:latin typeface="Calibri" pitchFamily="34" charset="0"/>
            </a:endParaRPr>
          </a:p>
          <a:p>
            <a:pPr>
              <a:defRPr/>
            </a:pPr>
            <a:endParaRPr lang="en-US" altLang="en-US" sz="1200" dirty="0">
              <a:latin typeface="Calibri" pitchFamily="34" charset="0"/>
            </a:endParaRPr>
          </a:p>
        </p:txBody>
      </p:sp>
      <p:sp>
        <p:nvSpPr>
          <p:cNvPr id="8236" name="Rectangle 43"/>
          <p:cNvSpPr>
            <a:spLocks noChangeArrowheads="1"/>
          </p:cNvSpPr>
          <p:nvPr/>
        </p:nvSpPr>
        <p:spPr bwMode="auto">
          <a:xfrm>
            <a:off x="3200400" y="1143000"/>
            <a:ext cx="3273425" cy="2743200"/>
          </a:xfrm>
          <a:prstGeom prst="rect">
            <a:avLst/>
          </a:prstGeom>
          <a:noFill/>
          <a:ln w="9525">
            <a:solidFill>
              <a:schemeClr val="tx1"/>
            </a:solidFill>
            <a:miter lim="800000"/>
            <a:headEnd/>
            <a:tailEnd/>
          </a:ln>
        </p:spPr>
        <p:txBody>
          <a:bodyPr/>
          <a:lstStyle/>
          <a:p>
            <a:pPr>
              <a:defRPr/>
            </a:pPr>
            <a:r>
              <a:rPr lang="en-US" sz="1050" b="1" dirty="0">
                <a:solidFill>
                  <a:srgbClr val="0033CC"/>
                </a:solidFill>
                <a:latin typeface="Calibri" pitchFamily="34" charset="0"/>
                <a:cs typeface="Calibri" pitchFamily="34" charset="0"/>
              </a:rPr>
              <a:t>COUNTERMEASURE</a:t>
            </a:r>
            <a:r>
              <a:rPr lang="en-US" sz="1050" b="1" dirty="0">
                <a:latin typeface="Calibri" pitchFamily="34" charset="0"/>
                <a:cs typeface="Calibri" pitchFamily="34" charset="0"/>
              </a:rPr>
              <a:t>:- Tank size modified as per the Requirement.</a:t>
            </a:r>
          </a:p>
          <a:p>
            <a:pPr>
              <a:defRPr/>
            </a:pPr>
            <a:r>
              <a:rPr lang="en-US" sz="1050" b="1" dirty="0">
                <a:latin typeface="Calibri" pitchFamily="34" charset="0"/>
                <a:cs typeface="Calibri" pitchFamily="34" charset="0"/>
              </a:rPr>
              <a:t> </a:t>
            </a:r>
            <a:r>
              <a:rPr lang="en-US" sz="1050" dirty="0">
                <a:latin typeface="Calibri" pitchFamily="34" charset="0"/>
                <a:cs typeface="Calibri" pitchFamily="34" charset="0"/>
              </a:rPr>
              <a:t> </a:t>
            </a:r>
            <a:endParaRPr lang="en-US" sz="1050" dirty="0">
              <a:latin typeface="Calibri" pitchFamily="34" charset="0"/>
            </a:endParaRPr>
          </a:p>
        </p:txBody>
      </p:sp>
      <p:sp>
        <p:nvSpPr>
          <p:cNvPr id="58" name="Rectangle 44"/>
          <p:cNvSpPr>
            <a:spLocks noChangeArrowheads="1"/>
          </p:cNvSpPr>
          <p:nvPr/>
        </p:nvSpPr>
        <p:spPr bwMode="auto">
          <a:xfrm>
            <a:off x="6478588" y="11430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BENCHMARK</a:t>
            </a:r>
          </a:p>
        </p:txBody>
      </p:sp>
      <p:sp>
        <p:nvSpPr>
          <p:cNvPr id="59" name="Rectangle 45"/>
          <p:cNvSpPr>
            <a:spLocks noChangeArrowheads="1"/>
          </p:cNvSpPr>
          <p:nvPr/>
        </p:nvSpPr>
        <p:spPr bwMode="auto">
          <a:xfrm>
            <a:off x="6478588" y="12954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TARGET</a:t>
            </a:r>
          </a:p>
        </p:txBody>
      </p:sp>
      <p:sp>
        <p:nvSpPr>
          <p:cNvPr id="60" name="Rectangle 46"/>
          <p:cNvSpPr>
            <a:spLocks noChangeArrowheads="1"/>
          </p:cNvSpPr>
          <p:nvPr/>
        </p:nvSpPr>
        <p:spPr bwMode="auto">
          <a:xfrm>
            <a:off x="6478588" y="14478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START</a:t>
            </a:r>
          </a:p>
        </p:txBody>
      </p:sp>
      <p:sp>
        <p:nvSpPr>
          <p:cNvPr id="61" name="Rectangle 47"/>
          <p:cNvSpPr>
            <a:spLocks noChangeArrowheads="1"/>
          </p:cNvSpPr>
          <p:nvPr/>
        </p:nvSpPr>
        <p:spPr bwMode="auto">
          <a:xfrm>
            <a:off x="6478588" y="16002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TDC </a:t>
            </a:r>
          </a:p>
        </p:txBody>
      </p:sp>
      <p:sp>
        <p:nvSpPr>
          <p:cNvPr id="62" name="Rectangle 48"/>
          <p:cNvSpPr>
            <a:spLocks noChangeArrowheads="1"/>
          </p:cNvSpPr>
          <p:nvPr/>
        </p:nvSpPr>
        <p:spPr bwMode="auto">
          <a:xfrm>
            <a:off x="7773988" y="1143000"/>
            <a:ext cx="1217612" cy="152400"/>
          </a:xfrm>
          <a:prstGeom prst="rect">
            <a:avLst/>
          </a:prstGeom>
          <a:noFill/>
          <a:ln w="9525">
            <a:solidFill>
              <a:schemeClr val="tx1"/>
            </a:solidFill>
            <a:miter lim="800000"/>
            <a:headEnd/>
            <a:tailEnd/>
          </a:ln>
          <a:extLst/>
        </p:spPr>
        <p:txBody>
          <a:bodyPr wrap="none" anchor="ctr"/>
          <a:lstStyle/>
          <a:p>
            <a:pPr>
              <a:defRPr/>
            </a:pPr>
            <a:r>
              <a:rPr lang="en-US" sz="1050" dirty="0">
                <a:solidFill>
                  <a:prstClr val="black"/>
                </a:solidFill>
                <a:latin typeface="Calibri" pitchFamily="34" charset="0"/>
                <a:cs typeface="Calibri" pitchFamily="34" charset="0"/>
              </a:rPr>
              <a:t>Slush on Floor</a:t>
            </a:r>
          </a:p>
        </p:txBody>
      </p:sp>
      <p:sp>
        <p:nvSpPr>
          <p:cNvPr id="63" name="Rectangle 49"/>
          <p:cNvSpPr>
            <a:spLocks noChangeArrowheads="1"/>
          </p:cNvSpPr>
          <p:nvPr/>
        </p:nvSpPr>
        <p:spPr bwMode="auto">
          <a:xfrm>
            <a:off x="7773988" y="1295400"/>
            <a:ext cx="1217612" cy="152400"/>
          </a:xfrm>
          <a:prstGeom prst="rect">
            <a:avLst/>
          </a:prstGeom>
          <a:noFill/>
          <a:ln w="9525">
            <a:solidFill>
              <a:schemeClr val="tx1"/>
            </a:solidFill>
            <a:miter lim="800000"/>
            <a:headEnd/>
            <a:tailEnd/>
          </a:ln>
          <a:extLst/>
        </p:spPr>
        <p:txBody>
          <a:bodyPr wrap="none" anchor="ctr"/>
          <a:lstStyle/>
          <a:p>
            <a:pPr>
              <a:defRPr/>
            </a:pPr>
            <a:r>
              <a:rPr lang="en-US" sz="1050" dirty="0">
                <a:solidFill>
                  <a:prstClr val="black"/>
                </a:solidFill>
                <a:latin typeface="Calibri" pitchFamily="34" charset="0"/>
                <a:cs typeface="Calibri" pitchFamily="34" charset="0"/>
              </a:rPr>
              <a:t>Floor should be clean</a:t>
            </a:r>
          </a:p>
        </p:txBody>
      </p:sp>
      <p:sp>
        <p:nvSpPr>
          <p:cNvPr id="64" name="Rectangle 50"/>
          <p:cNvSpPr>
            <a:spLocks noChangeArrowheads="1"/>
          </p:cNvSpPr>
          <p:nvPr/>
        </p:nvSpPr>
        <p:spPr bwMode="auto">
          <a:xfrm>
            <a:off x="7773988" y="1447800"/>
            <a:ext cx="1217612" cy="152400"/>
          </a:xfrm>
          <a:prstGeom prst="rect">
            <a:avLst/>
          </a:prstGeom>
          <a:noFill/>
          <a:ln w="9525">
            <a:solidFill>
              <a:schemeClr val="tx1"/>
            </a:solidFill>
            <a:miter lim="800000"/>
            <a:headEnd/>
            <a:tailEnd/>
          </a:ln>
          <a:extLst/>
        </p:spPr>
        <p:txBody>
          <a:bodyPr wrap="none" anchor="ctr"/>
          <a:lstStyle/>
          <a:p>
            <a:pPr>
              <a:defRPr/>
            </a:pPr>
            <a:r>
              <a:rPr lang="en-US" sz="1050" dirty="0">
                <a:solidFill>
                  <a:prstClr val="black"/>
                </a:solidFill>
                <a:latin typeface="Calibri" pitchFamily="34" charset="0"/>
                <a:cs typeface="Calibri" pitchFamily="34" charset="0"/>
              </a:rPr>
              <a:t>18.04.2016</a:t>
            </a:r>
          </a:p>
        </p:txBody>
      </p:sp>
      <p:sp>
        <p:nvSpPr>
          <p:cNvPr id="65" name="Rectangle 51"/>
          <p:cNvSpPr>
            <a:spLocks noChangeArrowheads="1"/>
          </p:cNvSpPr>
          <p:nvPr/>
        </p:nvSpPr>
        <p:spPr bwMode="auto">
          <a:xfrm>
            <a:off x="7773988" y="1600200"/>
            <a:ext cx="1217612" cy="152400"/>
          </a:xfrm>
          <a:prstGeom prst="rect">
            <a:avLst/>
          </a:prstGeom>
          <a:noFill/>
          <a:ln w="9525">
            <a:solidFill>
              <a:schemeClr val="tx1"/>
            </a:solidFill>
            <a:miter lim="800000"/>
            <a:headEnd/>
            <a:tailEnd/>
          </a:ln>
          <a:extLst/>
        </p:spPr>
        <p:txBody>
          <a:bodyPr wrap="none" anchor="ctr"/>
          <a:lstStyle/>
          <a:p>
            <a:pPr>
              <a:defRPr/>
            </a:pPr>
            <a:r>
              <a:rPr lang="en-US" sz="1050" dirty="0">
                <a:solidFill>
                  <a:prstClr val="black"/>
                </a:solidFill>
                <a:latin typeface="Calibri" pitchFamily="34" charset="0"/>
                <a:cs typeface="Calibri" pitchFamily="34" charset="0"/>
              </a:rPr>
              <a:t>29.04.2016</a:t>
            </a:r>
          </a:p>
        </p:txBody>
      </p:sp>
      <p:sp>
        <p:nvSpPr>
          <p:cNvPr id="6198" name="Rectangle 52"/>
          <p:cNvSpPr>
            <a:spLocks noChangeArrowheads="1"/>
          </p:cNvSpPr>
          <p:nvPr/>
        </p:nvSpPr>
        <p:spPr bwMode="auto">
          <a:xfrm>
            <a:off x="6477000" y="1752600"/>
            <a:ext cx="2514600" cy="609600"/>
          </a:xfrm>
          <a:prstGeom prst="rect">
            <a:avLst/>
          </a:prstGeom>
          <a:noFill/>
          <a:ln w="9525">
            <a:solidFill>
              <a:schemeClr val="tx1"/>
            </a:solidFill>
            <a:miter lim="800000"/>
            <a:headEnd/>
            <a:tailEnd/>
          </a:ln>
          <a:extLst/>
        </p:spPr>
        <p:txBody>
          <a:bodyPr wrap="none" anchor="ctr"/>
          <a:lstStyle/>
          <a:p>
            <a:pPr>
              <a:defRPr/>
            </a:pPr>
            <a:endParaRPr lang="en-US" altLang="en-US" sz="1050" b="1" dirty="0">
              <a:solidFill>
                <a:srgbClr val="0033CC"/>
              </a:solidFill>
              <a:latin typeface="Calibri" pitchFamily="34" charset="0"/>
              <a:cs typeface="Calibri" pitchFamily="34" charset="0"/>
            </a:endParaRPr>
          </a:p>
          <a:p>
            <a:pPr>
              <a:defRPr/>
            </a:pPr>
            <a:r>
              <a:rPr lang="en-US" altLang="en-US" sz="1050" b="1" dirty="0">
                <a:solidFill>
                  <a:srgbClr val="0033CC"/>
                </a:solidFill>
                <a:latin typeface="Calibri" pitchFamily="34" charset="0"/>
                <a:cs typeface="Calibri" pitchFamily="34" charset="0"/>
              </a:rPr>
              <a:t>TEAM MEMBERS  : </a:t>
            </a:r>
            <a:r>
              <a:rPr lang="en-US" altLang="en-US" sz="1050" b="1" dirty="0">
                <a:latin typeface="Calibri" pitchFamily="34" charset="0"/>
              </a:rPr>
              <a:t>1. Dinesh </a:t>
            </a:r>
            <a:r>
              <a:rPr lang="en-US" altLang="en-US" sz="1050" b="1" dirty="0" err="1">
                <a:latin typeface="Calibri" pitchFamily="34" charset="0"/>
              </a:rPr>
              <a:t>Kakad</a:t>
            </a:r>
            <a:endParaRPr lang="en-US" altLang="en-US" sz="1050" b="1" dirty="0">
              <a:latin typeface="Calibri" pitchFamily="34" charset="0"/>
            </a:endParaRPr>
          </a:p>
          <a:p>
            <a:pPr>
              <a:defRPr/>
            </a:pPr>
            <a:r>
              <a:rPr lang="en-US" altLang="en-US" sz="1050" b="1" dirty="0">
                <a:latin typeface="Calibri" pitchFamily="34" charset="0"/>
              </a:rPr>
              <a:t>	     2. Sandip Jagtap</a:t>
            </a:r>
          </a:p>
          <a:p>
            <a:pPr>
              <a:defRPr/>
            </a:pPr>
            <a:r>
              <a:rPr lang="en-US" altLang="en-US" sz="1050" b="1" dirty="0">
                <a:latin typeface="Calibri" pitchFamily="34" charset="0"/>
              </a:rPr>
              <a:t>	     </a:t>
            </a:r>
          </a:p>
        </p:txBody>
      </p:sp>
      <p:sp>
        <p:nvSpPr>
          <p:cNvPr id="6199" name="Rectangle 55"/>
          <p:cNvSpPr>
            <a:spLocks noChangeArrowheads="1"/>
          </p:cNvSpPr>
          <p:nvPr/>
        </p:nvSpPr>
        <p:spPr bwMode="auto">
          <a:xfrm>
            <a:off x="6478588" y="2362200"/>
            <a:ext cx="2513012" cy="152400"/>
          </a:xfrm>
          <a:prstGeom prst="rect">
            <a:avLst/>
          </a:prstGeom>
          <a:noFill/>
          <a:ln w="9525">
            <a:solidFill>
              <a:schemeClr val="tx1"/>
            </a:solidFill>
            <a:miter lim="800000"/>
            <a:headEnd/>
            <a:tailEnd/>
          </a:ln>
          <a:extLst/>
        </p:spPr>
        <p:txBody>
          <a:bodyPr wrap="none" anchor="ctr"/>
          <a:lstStyle/>
          <a:p>
            <a:pPr>
              <a:defRPr/>
            </a:pPr>
            <a:r>
              <a:rPr lang="en-US" altLang="en-US" sz="1050" b="1" dirty="0">
                <a:solidFill>
                  <a:srgbClr val="0033CC"/>
                </a:solidFill>
                <a:latin typeface="Calibri" pitchFamily="34" charset="0"/>
                <a:cs typeface="Calibri" pitchFamily="34" charset="0"/>
              </a:rPr>
              <a:t>BENEFITS :-</a:t>
            </a:r>
          </a:p>
        </p:txBody>
      </p:sp>
      <p:sp>
        <p:nvSpPr>
          <p:cNvPr id="68" name="Rectangle 57"/>
          <p:cNvSpPr>
            <a:spLocks noChangeArrowheads="1"/>
          </p:cNvSpPr>
          <p:nvPr/>
        </p:nvSpPr>
        <p:spPr bwMode="auto">
          <a:xfrm>
            <a:off x="6478588" y="2514600"/>
            <a:ext cx="2513012" cy="762000"/>
          </a:xfrm>
          <a:prstGeom prst="rect">
            <a:avLst/>
          </a:prstGeom>
          <a:noFill/>
          <a:ln w="9525">
            <a:solidFill>
              <a:schemeClr val="tx1"/>
            </a:solidFill>
            <a:miter lim="800000"/>
            <a:headEnd/>
            <a:tailEnd/>
          </a:ln>
          <a:extLst/>
        </p:spPr>
        <p:txBody>
          <a:bodyPr/>
          <a:lstStyle/>
          <a:p>
            <a:pPr>
              <a:spcBef>
                <a:spcPct val="20000"/>
              </a:spcBef>
              <a:defRPr/>
            </a:pPr>
            <a:r>
              <a:rPr lang="en-US" altLang="en-US" sz="1050" b="1" dirty="0">
                <a:solidFill>
                  <a:srgbClr val="000000"/>
                </a:solidFill>
                <a:latin typeface="Calibri" pitchFamily="34" charset="0"/>
                <a:cs typeface="Calibri" pitchFamily="34" charset="0"/>
              </a:rPr>
              <a:t>1.</a:t>
            </a:r>
            <a:r>
              <a:rPr lang="en-US" altLang="en-US" sz="1050" b="1" dirty="0">
                <a:latin typeface="Calibri" pitchFamily="34" charset="0"/>
                <a:cs typeface="Calibri" pitchFamily="34" charset="0"/>
              </a:rPr>
              <a:t> Machine availability increased by 10 min / shift</a:t>
            </a:r>
            <a:r>
              <a:rPr lang="en-US" altLang="en-US" sz="1050" dirty="0">
                <a:solidFill>
                  <a:srgbClr val="000000"/>
                </a:solidFill>
                <a:latin typeface="Calibri" pitchFamily="34" charset="0"/>
                <a:cs typeface="Calibri" pitchFamily="34" charset="0"/>
              </a:rPr>
              <a:t>.</a:t>
            </a:r>
          </a:p>
          <a:p>
            <a:pPr>
              <a:spcBef>
                <a:spcPct val="20000"/>
              </a:spcBef>
              <a:defRPr/>
            </a:pPr>
            <a:r>
              <a:rPr lang="en-US" altLang="en-US" sz="1050" b="1" dirty="0">
                <a:solidFill>
                  <a:srgbClr val="000000"/>
                </a:solidFill>
                <a:latin typeface="Calibri" pitchFamily="34" charset="0"/>
                <a:cs typeface="Calibri" pitchFamily="34" charset="0"/>
              </a:rPr>
              <a:t>2. 1S &amp; 2S score improved.</a:t>
            </a:r>
            <a:r>
              <a:rPr lang="en-US" altLang="en-US" sz="1050" dirty="0">
                <a:solidFill>
                  <a:srgbClr val="000000"/>
                </a:solidFill>
                <a:latin typeface="Calibri" pitchFamily="34" charset="0"/>
                <a:cs typeface="Calibri" pitchFamily="34" charset="0"/>
              </a:rPr>
              <a:t> </a:t>
            </a:r>
            <a:endParaRPr lang="en-US" altLang="en-US" sz="1050" dirty="0">
              <a:solidFill>
                <a:prstClr val="black"/>
              </a:solidFill>
              <a:latin typeface="Calibri" pitchFamily="34" charset="0"/>
              <a:cs typeface="Calibri" pitchFamily="34" charset="0"/>
            </a:endParaRPr>
          </a:p>
        </p:txBody>
      </p:sp>
      <p:sp>
        <p:nvSpPr>
          <p:cNvPr id="6201" name="Rectangle 59"/>
          <p:cNvSpPr>
            <a:spLocks noChangeArrowheads="1"/>
          </p:cNvSpPr>
          <p:nvPr/>
        </p:nvSpPr>
        <p:spPr bwMode="auto">
          <a:xfrm>
            <a:off x="152400" y="6030913"/>
            <a:ext cx="3046413" cy="230187"/>
          </a:xfrm>
          <a:prstGeom prst="rect">
            <a:avLst/>
          </a:prstGeom>
          <a:noFill/>
          <a:ln w="9525">
            <a:solidFill>
              <a:schemeClr val="tx1"/>
            </a:solidFill>
            <a:miter lim="800000"/>
            <a:headEnd/>
            <a:tailEnd/>
          </a:ln>
          <a:extLst/>
        </p:spPr>
        <p:txBody>
          <a:bodyPr wrap="none"/>
          <a:lstStyle/>
          <a:p>
            <a:pPr>
              <a:defRPr/>
            </a:pPr>
            <a:r>
              <a:rPr lang="en-US" altLang="en-US" sz="1050" dirty="0">
                <a:solidFill>
                  <a:srgbClr val="0000CC"/>
                </a:solidFill>
                <a:latin typeface="Calibri" pitchFamily="34" charset="0"/>
                <a:cs typeface="Calibri" pitchFamily="34" charset="0"/>
              </a:rPr>
              <a:t>MANAGER’S SIGN :-  </a:t>
            </a:r>
            <a:r>
              <a:rPr lang="en-US" altLang="en-US" sz="1050" dirty="0">
                <a:latin typeface="Calibri" pitchFamily="34" charset="0"/>
              </a:rPr>
              <a:t>D. Y. Pawar</a:t>
            </a:r>
          </a:p>
        </p:txBody>
      </p:sp>
      <p:sp>
        <p:nvSpPr>
          <p:cNvPr id="6202" name="Rectangle 60"/>
          <p:cNvSpPr>
            <a:spLocks noChangeArrowheads="1"/>
          </p:cNvSpPr>
          <p:nvPr/>
        </p:nvSpPr>
        <p:spPr bwMode="auto">
          <a:xfrm>
            <a:off x="163513" y="5811838"/>
            <a:ext cx="3057525" cy="228600"/>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REGISTERED BY </a:t>
            </a:r>
            <a:r>
              <a:rPr lang="en-US" altLang="en-US" sz="1050" dirty="0">
                <a:latin typeface="Calibri" pitchFamily="34" charset="0"/>
                <a:cs typeface="Calibri" pitchFamily="34" charset="0"/>
              </a:rPr>
              <a:t>:-  Sandip Jagtap</a:t>
            </a:r>
          </a:p>
          <a:p>
            <a:pPr>
              <a:defRPr/>
            </a:pPr>
            <a:endParaRPr lang="en-US" altLang="en-US" sz="1050" dirty="0">
              <a:solidFill>
                <a:srgbClr val="0033CC"/>
              </a:solidFill>
              <a:latin typeface="Calibri" pitchFamily="34" charset="0"/>
              <a:cs typeface="Calibri" pitchFamily="34" charset="0"/>
            </a:endParaRPr>
          </a:p>
        </p:txBody>
      </p:sp>
      <p:sp>
        <p:nvSpPr>
          <p:cNvPr id="6203" name="Rectangle 61"/>
          <p:cNvSpPr>
            <a:spLocks noChangeArrowheads="1"/>
          </p:cNvSpPr>
          <p:nvPr/>
        </p:nvSpPr>
        <p:spPr bwMode="auto">
          <a:xfrm>
            <a:off x="157163" y="5561013"/>
            <a:ext cx="3046412" cy="228600"/>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REGISTRATION NO. &amp; DATE : </a:t>
            </a:r>
            <a:r>
              <a:rPr lang="en-US" altLang="en-US" sz="1050" b="1" dirty="0">
                <a:latin typeface="Calibri" pitchFamily="34" charset="0"/>
                <a:cs typeface="Calibri" pitchFamily="34" charset="0"/>
              </a:rPr>
              <a:t>29.04.2016</a:t>
            </a:r>
          </a:p>
        </p:txBody>
      </p:sp>
      <p:sp>
        <p:nvSpPr>
          <p:cNvPr id="1084" name="Rectangle 62"/>
          <p:cNvSpPr>
            <a:spLocks noChangeArrowheads="1"/>
          </p:cNvSpPr>
          <p:nvPr/>
        </p:nvSpPr>
        <p:spPr bwMode="auto">
          <a:xfrm>
            <a:off x="158750" y="3581400"/>
            <a:ext cx="3041650" cy="1603375"/>
          </a:xfrm>
          <a:prstGeom prst="rect">
            <a:avLst/>
          </a:prstGeom>
          <a:noFill/>
          <a:ln w="9525">
            <a:solidFill>
              <a:schemeClr val="tx1"/>
            </a:solidFill>
            <a:miter lim="800000"/>
            <a:headEnd/>
            <a:tailEnd/>
          </a:ln>
        </p:spPr>
        <p:txBody>
          <a:bodyPr/>
          <a:lstStyle/>
          <a:p>
            <a:pPr>
              <a:defRPr/>
            </a:pPr>
            <a:r>
              <a:rPr lang="en-US" sz="1050" b="1" dirty="0">
                <a:solidFill>
                  <a:srgbClr val="0000CC"/>
                </a:solidFill>
                <a:latin typeface="Calibri" pitchFamily="34" charset="0"/>
              </a:rPr>
              <a:t>WHY - WHY ANALYSIS :-</a:t>
            </a:r>
            <a:r>
              <a:rPr lang="en-US" altLang="en-US" sz="1050" b="1" dirty="0">
                <a:solidFill>
                  <a:srgbClr val="0000FF"/>
                </a:solidFill>
                <a:latin typeface="Calibri" pitchFamily="34" charset="0"/>
              </a:rPr>
              <a:t> </a:t>
            </a:r>
          </a:p>
          <a:p>
            <a:pPr>
              <a:defRPr/>
            </a:pPr>
            <a:r>
              <a:rPr lang="en-US" altLang="en-US" sz="1050" b="1" dirty="0">
                <a:solidFill>
                  <a:srgbClr val="0000FF"/>
                </a:solidFill>
                <a:latin typeface="Calibri" pitchFamily="34" charset="0"/>
              </a:rPr>
              <a:t>Why1</a:t>
            </a:r>
            <a:r>
              <a:rPr lang="en-US" sz="1050" b="1" dirty="0">
                <a:solidFill>
                  <a:srgbClr val="0000CC"/>
                </a:solidFill>
                <a:latin typeface="Calibri" pitchFamily="34" charset="0"/>
              </a:rPr>
              <a:t> </a:t>
            </a:r>
            <a:r>
              <a:rPr lang="en-US" sz="1050" b="1" dirty="0">
                <a:solidFill>
                  <a:srgbClr val="0033CC"/>
                </a:solidFill>
                <a:latin typeface="Calibri" pitchFamily="34" charset="0"/>
              </a:rPr>
              <a:t>:- </a:t>
            </a:r>
            <a:r>
              <a:rPr lang="en-US" sz="1050" dirty="0">
                <a:latin typeface="Calibri" pitchFamily="34" charset="0"/>
              </a:rPr>
              <a:t>Cleaning time required 10 minutes.</a:t>
            </a:r>
            <a:endParaRPr lang="en-US" sz="1050" dirty="0">
              <a:solidFill>
                <a:srgbClr val="0033CC"/>
              </a:solidFill>
              <a:latin typeface="Calibri" pitchFamily="34" charset="0"/>
            </a:endParaRPr>
          </a:p>
          <a:p>
            <a:pPr>
              <a:defRPr/>
            </a:pPr>
            <a:r>
              <a:rPr lang="en-US" sz="1050" b="1" dirty="0">
                <a:solidFill>
                  <a:srgbClr val="0000FF"/>
                </a:solidFill>
                <a:latin typeface="Calibri" pitchFamily="34" charset="0"/>
              </a:rPr>
              <a:t>Why2</a:t>
            </a:r>
            <a:r>
              <a:rPr lang="en-US" altLang="en-US" sz="1050" b="1" dirty="0">
                <a:solidFill>
                  <a:srgbClr val="0000FF"/>
                </a:solidFill>
                <a:latin typeface="Calibri" pitchFamily="34" charset="0"/>
              </a:rPr>
              <a:t>:- </a:t>
            </a:r>
            <a:r>
              <a:rPr lang="en-US" altLang="en-US" sz="1050" dirty="0">
                <a:latin typeface="Calibri" pitchFamily="34" charset="0"/>
              </a:rPr>
              <a:t>Heavy sludge spillage near dust separator. </a:t>
            </a:r>
          </a:p>
          <a:p>
            <a:pPr>
              <a:defRPr/>
            </a:pPr>
            <a:r>
              <a:rPr lang="en-US" altLang="en-US" sz="1050" b="1" dirty="0">
                <a:solidFill>
                  <a:srgbClr val="0000FF"/>
                </a:solidFill>
                <a:latin typeface="Calibri" pitchFamily="34" charset="0"/>
              </a:rPr>
              <a:t>Why3</a:t>
            </a:r>
            <a:r>
              <a:rPr lang="en-US" altLang="en-US" sz="1050" b="1" dirty="0">
                <a:latin typeface="Calibri" pitchFamily="34" charset="0"/>
              </a:rPr>
              <a:t>:- </a:t>
            </a:r>
            <a:r>
              <a:rPr lang="en-US" altLang="en-US" sz="1050" dirty="0">
                <a:latin typeface="Calibri" pitchFamily="34" charset="0"/>
              </a:rPr>
              <a:t> Dust collecting tray is of small size.</a:t>
            </a:r>
            <a:endParaRPr lang="en-US" altLang="en-US" sz="1050" b="1" dirty="0">
              <a:solidFill>
                <a:srgbClr val="0000FF"/>
              </a:solidFill>
              <a:latin typeface="Calibri" pitchFamily="34" charset="0"/>
            </a:endParaRPr>
          </a:p>
          <a:p>
            <a:pPr>
              <a:defRPr/>
            </a:pPr>
            <a:r>
              <a:rPr lang="en-US" altLang="en-US" sz="1050" b="1" dirty="0">
                <a:solidFill>
                  <a:srgbClr val="0000FF"/>
                </a:solidFill>
                <a:latin typeface="Calibri" pitchFamily="34" charset="0"/>
              </a:rPr>
              <a:t>Why4</a:t>
            </a:r>
            <a:r>
              <a:rPr lang="en-US" sz="1050" b="1" dirty="0">
                <a:solidFill>
                  <a:srgbClr val="0000CC"/>
                </a:solidFill>
                <a:latin typeface="Calibri" pitchFamily="34" charset="0"/>
              </a:rPr>
              <a:t> </a:t>
            </a:r>
            <a:r>
              <a:rPr lang="en-US" altLang="en-US" sz="1050" dirty="0">
                <a:latin typeface="Calibri" pitchFamily="34" charset="0"/>
              </a:rPr>
              <a:t>:- Basic design of Sludge tray is Small.</a:t>
            </a:r>
          </a:p>
        </p:txBody>
      </p:sp>
      <p:sp>
        <p:nvSpPr>
          <p:cNvPr id="6205" name="Rectangle 63"/>
          <p:cNvSpPr>
            <a:spLocks noChangeArrowheads="1"/>
          </p:cNvSpPr>
          <p:nvPr/>
        </p:nvSpPr>
        <p:spPr bwMode="auto">
          <a:xfrm>
            <a:off x="3205163" y="3657600"/>
            <a:ext cx="3273425" cy="2817813"/>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RESULT :-</a:t>
            </a:r>
            <a:endParaRPr lang="en-US" altLang="en-US" sz="1050" b="1" dirty="0">
              <a:latin typeface="Calibri" pitchFamily="34" charset="0"/>
              <a:cs typeface="Calibri" pitchFamily="34" charset="0"/>
            </a:endParaRPr>
          </a:p>
          <a:p>
            <a:pPr>
              <a:defRPr/>
            </a:pPr>
            <a:endParaRPr lang="en-US" altLang="en-US" sz="1050" b="1" dirty="0">
              <a:solidFill>
                <a:srgbClr val="0000CC"/>
              </a:solidFill>
              <a:latin typeface="Calibri" pitchFamily="34" charset="0"/>
              <a:cs typeface="Calibri" pitchFamily="34" charset="0"/>
            </a:endParaRPr>
          </a:p>
          <a:p>
            <a:pPr>
              <a:defRPr/>
            </a:pPr>
            <a:endParaRPr lang="en-US" altLang="en-US" sz="1050" b="1" dirty="0">
              <a:solidFill>
                <a:srgbClr val="0000CC"/>
              </a:solidFill>
              <a:latin typeface="Calibri" pitchFamily="34" charset="0"/>
              <a:cs typeface="Calibri" pitchFamily="34" charset="0"/>
            </a:endParaRPr>
          </a:p>
          <a:p>
            <a:pPr>
              <a:defRPr/>
            </a:pPr>
            <a:endParaRPr lang="en-US" altLang="en-US" sz="1050" b="1" dirty="0">
              <a:solidFill>
                <a:srgbClr val="0000CC"/>
              </a:solidFill>
              <a:latin typeface="Calibri" pitchFamily="34" charset="0"/>
              <a:cs typeface="Calibri" pitchFamily="34" charset="0"/>
            </a:endParaRPr>
          </a:p>
          <a:p>
            <a:pPr marL="228600" indent="-228600">
              <a:buFontTx/>
              <a:buAutoNum type="arabicParenR"/>
              <a:defRPr/>
            </a:pPr>
            <a:r>
              <a:rPr lang="en-US" altLang="en-US" sz="1050" b="1" dirty="0">
                <a:latin typeface="Calibri" pitchFamily="34" charset="0"/>
                <a:cs typeface="Calibri" pitchFamily="34" charset="0"/>
              </a:rPr>
              <a:t>Grinding Slush spillage Avoided.</a:t>
            </a:r>
          </a:p>
          <a:p>
            <a:pPr marL="228600" indent="-228600">
              <a:buFontTx/>
              <a:buAutoNum type="arabicParenR"/>
              <a:defRPr/>
            </a:pPr>
            <a:r>
              <a:rPr lang="en-US" altLang="en-US" sz="1050" b="1" dirty="0">
                <a:latin typeface="Calibri" pitchFamily="34" charset="0"/>
                <a:cs typeface="Calibri" pitchFamily="34" charset="0"/>
              </a:rPr>
              <a:t>House Keeping Improve.</a:t>
            </a:r>
          </a:p>
        </p:txBody>
      </p:sp>
      <p:sp>
        <p:nvSpPr>
          <p:cNvPr id="4157" name="Rectangle 66"/>
          <p:cNvSpPr>
            <a:spLocks noChangeArrowheads="1"/>
          </p:cNvSpPr>
          <p:nvPr/>
        </p:nvSpPr>
        <p:spPr bwMode="auto">
          <a:xfrm>
            <a:off x="6478588" y="5637213"/>
            <a:ext cx="25130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en-US" sz="1000" b="1">
                <a:solidFill>
                  <a:srgbClr val="0000CC"/>
                </a:solidFill>
                <a:latin typeface="Calibri" pitchFamily="34" charset="0"/>
              </a:rPr>
              <a:t>SCOPE &amp; PLAN FOR HORIZONTAL DEPLOYMENT</a:t>
            </a:r>
          </a:p>
        </p:txBody>
      </p:sp>
      <p:sp>
        <p:nvSpPr>
          <p:cNvPr id="4158" name="Rectangle 72"/>
          <p:cNvSpPr>
            <a:spLocks noChangeArrowheads="1"/>
          </p:cNvSpPr>
          <p:nvPr/>
        </p:nvSpPr>
        <p:spPr bwMode="auto">
          <a:xfrm>
            <a:off x="6478588" y="5865813"/>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en-US" sz="900" b="1">
                <a:solidFill>
                  <a:srgbClr val="000000"/>
                </a:solidFill>
                <a:latin typeface="Calibri" pitchFamily="34" charset="0"/>
              </a:rPr>
              <a:t>SR.</a:t>
            </a:r>
          </a:p>
          <a:p>
            <a:pPr algn="ctr"/>
            <a:r>
              <a:rPr lang="en-US" altLang="en-US" sz="900" b="1">
                <a:solidFill>
                  <a:srgbClr val="000000"/>
                </a:solidFill>
                <a:latin typeface="Calibri" pitchFamily="34" charset="0"/>
              </a:rPr>
              <a:t>NO.</a:t>
            </a:r>
          </a:p>
        </p:txBody>
      </p:sp>
      <p:sp>
        <p:nvSpPr>
          <p:cNvPr id="4159" name="Rectangle 73"/>
          <p:cNvSpPr>
            <a:spLocks noChangeArrowheads="1"/>
          </p:cNvSpPr>
          <p:nvPr/>
        </p:nvSpPr>
        <p:spPr bwMode="auto">
          <a:xfrm>
            <a:off x="6707188" y="5865813"/>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en-US" sz="900" b="1">
                <a:solidFill>
                  <a:srgbClr val="000000"/>
                </a:solidFill>
                <a:latin typeface="Calibri" pitchFamily="34" charset="0"/>
              </a:rPr>
              <a:t>CELL</a:t>
            </a:r>
          </a:p>
        </p:txBody>
      </p:sp>
      <p:sp>
        <p:nvSpPr>
          <p:cNvPr id="4160" name="Rectangle 74"/>
          <p:cNvSpPr>
            <a:spLocks noChangeArrowheads="1"/>
          </p:cNvSpPr>
          <p:nvPr/>
        </p:nvSpPr>
        <p:spPr bwMode="auto">
          <a:xfrm>
            <a:off x="7164388" y="5865813"/>
            <a:ext cx="5334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en-US" sz="900" b="1">
                <a:solidFill>
                  <a:srgbClr val="000000"/>
                </a:solidFill>
                <a:latin typeface="Calibri" pitchFamily="34" charset="0"/>
              </a:rPr>
              <a:t>TARGET</a:t>
            </a:r>
          </a:p>
        </p:txBody>
      </p:sp>
      <p:sp>
        <p:nvSpPr>
          <p:cNvPr id="4161" name="Rectangle 75"/>
          <p:cNvSpPr>
            <a:spLocks noChangeArrowheads="1"/>
          </p:cNvSpPr>
          <p:nvPr/>
        </p:nvSpPr>
        <p:spPr bwMode="auto">
          <a:xfrm>
            <a:off x="7697788" y="5865813"/>
            <a:ext cx="8366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en-US" sz="900" b="1">
                <a:solidFill>
                  <a:srgbClr val="000000"/>
                </a:solidFill>
                <a:latin typeface="Calibri" pitchFamily="34" charset="0"/>
              </a:rPr>
              <a:t>RESPONSIBILITY</a:t>
            </a:r>
          </a:p>
        </p:txBody>
      </p:sp>
      <p:sp>
        <p:nvSpPr>
          <p:cNvPr id="4162" name="Rectangle 76"/>
          <p:cNvSpPr>
            <a:spLocks noChangeArrowheads="1"/>
          </p:cNvSpPr>
          <p:nvPr/>
        </p:nvSpPr>
        <p:spPr bwMode="auto">
          <a:xfrm>
            <a:off x="8534400" y="5865813"/>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en-US" sz="900" b="1">
                <a:solidFill>
                  <a:srgbClr val="000000"/>
                </a:solidFill>
                <a:latin typeface="Calibri" pitchFamily="34" charset="0"/>
              </a:rPr>
              <a:t>STATUS</a:t>
            </a:r>
          </a:p>
        </p:txBody>
      </p:sp>
      <p:sp>
        <p:nvSpPr>
          <p:cNvPr id="6214" name="Rectangle 81"/>
          <p:cNvSpPr>
            <a:spLocks noChangeArrowheads="1"/>
          </p:cNvSpPr>
          <p:nvPr/>
        </p:nvSpPr>
        <p:spPr bwMode="auto">
          <a:xfrm>
            <a:off x="8458200" y="6094413"/>
            <a:ext cx="609600" cy="381000"/>
          </a:xfrm>
          <a:prstGeom prst="rect">
            <a:avLst/>
          </a:prstGeom>
          <a:noFill/>
          <a:ln>
            <a:noFill/>
          </a:ln>
          <a:extLst/>
        </p:spPr>
        <p:txBody>
          <a:bodyPr anchor="ctr"/>
          <a:lstStyle/>
          <a:p>
            <a:pPr algn="ctr">
              <a:defRPr/>
            </a:pPr>
            <a:endParaRPr lang="en-US" altLang="en-US" sz="1050" b="1" dirty="0">
              <a:solidFill>
                <a:srgbClr val="000000"/>
              </a:solidFill>
              <a:latin typeface="Calibri" pitchFamily="34" charset="0"/>
              <a:cs typeface="Calibri" pitchFamily="34" charset="0"/>
            </a:endParaRPr>
          </a:p>
        </p:txBody>
      </p:sp>
      <p:sp>
        <p:nvSpPr>
          <p:cNvPr id="6215" name="Rectangle 85"/>
          <p:cNvSpPr>
            <a:spLocks noChangeArrowheads="1"/>
          </p:cNvSpPr>
          <p:nvPr/>
        </p:nvSpPr>
        <p:spPr bwMode="auto">
          <a:xfrm>
            <a:off x="6478588" y="3276600"/>
            <a:ext cx="2513012" cy="3048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CC"/>
                </a:solidFill>
                <a:latin typeface="Calibri" pitchFamily="34" charset="0"/>
                <a:cs typeface="Calibri" pitchFamily="34" charset="0"/>
              </a:rPr>
              <a:t>KAIZEN SUSTENANCE</a:t>
            </a:r>
          </a:p>
        </p:txBody>
      </p:sp>
      <p:sp>
        <p:nvSpPr>
          <p:cNvPr id="6216" name="Rectangle 105"/>
          <p:cNvSpPr>
            <a:spLocks noChangeArrowheads="1"/>
          </p:cNvSpPr>
          <p:nvPr/>
        </p:nvSpPr>
        <p:spPr bwMode="auto">
          <a:xfrm>
            <a:off x="152400" y="152400"/>
            <a:ext cx="8839200" cy="67056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6217" name="Line 83"/>
          <p:cNvSpPr>
            <a:spLocks noChangeShapeType="1"/>
          </p:cNvSpPr>
          <p:nvPr/>
        </p:nvSpPr>
        <p:spPr bwMode="auto">
          <a:xfrm>
            <a:off x="6326188" y="1979613"/>
            <a:ext cx="0" cy="268287"/>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6219" name="Line 86"/>
          <p:cNvSpPr>
            <a:spLocks noChangeShapeType="1"/>
          </p:cNvSpPr>
          <p:nvPr/>
        </p:nvSpPr>
        <p:spPr bwMode="auto">
          <a:xfrm>
            <a:off x="6326188" y="1905000"/>
            <a:ext cx="0" cy="27305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6220" name="Line 87"/>
          <p:cNvSpPr>
            <a:spLocks noChangeShapeType="1"/>
          </p:cNvSpPr>
          <p:nvPr/>
        </p:nvSpPr>
        <p:spPr bwMode="auto">
          <a:xfrm>
            <a:off x="6326188" y="2152650"/>
            <a:ext cx="0" cy="76200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6221" name="Rectangle 78"/>
          <p:cNvSpPr>
            <a:spLocks noChangeArrowheads="1"/>
          </p:cNvSpPr>
          <p:nvPr/>
        </p:nvSpPr>
        <p:spPr bwMode="auto">
          <a:xfrm>
            <a:off x="6705600" y="6094413"/>
            <a:ext cx="457200" cy="381000"/>
          </a:xfrm>
          <a:prstGeom prst="rect">
            <a:avLst/>
          </a:prstGeom>
          <a:noFill/>
          <a:ln>
            <a:noFill/>
          </a:ln>
          <a:extLst/>
        </p:spPr>
        <p:txBody>
          <a:bodyPr anchor="ctr"/>
          <a:lstStyle/>
          <a:p>
            <a:pPr algn="ctr">
              <a:defRPr/>
            </a:pPr>
            <a:endParaRPr lang="en-US" altLang="en-US" sz="1050" b="1" dirty="0">
              <a:solidFill>
                <a:srgbClr val="000000"/>
              </a:solidFill>
              <a:latin typeface="Calibri" pitchFamily="34" charset="0"/>
              <a:cs typeface="Calibri" pitchFamily="34" charset="0"/>
            </a:endParaRPr>
          </a:p>
        </p:txBody>
      </p:sp>
      <p:sp>
        <p:nvSpPr>
          <p:cNvPr id="6222" name="Rectangle 78"/>
          <p:cNvSpPr>
            <a:spLocks noChangeArrowheads="1"/>
          </p:cNvSpPr>
          <p:nvPr/>
        </p:nvSpPr>
        <p:spPr bwMode="auto">
          <a:xfrm>
            <a:off x="6478588" y="6094413"/>
            <a:ext cx="228600" cy="381000"/>
          </a:xfrm>
          <a:prstGeom prst="rect">
            <a:avLst/>
          </a:prstGeom>
          <a:noFill/>
          <a:ln w="9525">
            <a:solidFill>
              <a:schemeClr val="tx1"/>
            </a:solidFill>
            <a:miter lim="800000"/>
            <a:headEnd/>
            <a:tailEnd/>
          </a:ln>
          <a:extLst/>
        </p:spPr>
        <p:txBody>
          <a:bodyPr wrap="none" anchor="ctr"/>
          <a:lstStyle/>
          <a:p>
            <a:pPr algn="ctr">
              <a:defRPr/>
            </a:pPr>
            <a:endParaRPr lang="en-US" altLang="en-US" sz="1050" b="1" dirty="0">
              <a:solidFill>
                <a:srgbClr val="000000"/>
              </a:solidFill>
              <a:latin typeface="Calibri" pitchFamily="34" charset="0"/>
              <a:cs typeface="Calibri" pitchFamily="34" charset="0"/>
            </a:endParaRPr>
          </a:p>
        </p:txBody>
      </p:sp>
      <p:sp>
        <p:nvSpPr>
          <p:cNvPr id="104" name="Rectangle 88"/>
          <p:cNvSpPr>
            <a:spLocks noChangeArrowheads="1"/>
          </p:cNvSpPr>
          <p:nvPr/>
        </p:nvSpPr>
        <p:spPr bwMode="auto">
          <a:xfrm>
            <a:off x="6478588" y="3581400"/>
            <a:ext cx="2513012" cy="1522413"/>
          </a:xfrm>
          <a:prstGeom prst="rect">
            <a:avLst/>
          </a:prstGeom>
          <a:noFill/>
          <a:ln>
            <a:solidFill>
              <a:schemeClr val="tx1"/>
            </a:solidFill>
          </a:ln>
          <a:extLst/>
        </p:spPr>
        <p:txBody>
          <a:bodyPr/>
          <a:lstStyle/>
          <a:p>
            <a:pPr>
              <a:spcBef>
                <a:spcPct val="20000"/>
              </a:spcBef>
              <a:defRPr/>
            </a:pPr>
            <a:r>
              <a:rPr lang="en-US" sz="1050" b="1" dirty="0">
                <a:solidFill>
                  <a:srgbClr val="0000CC"/>
                </a:solidFill>
                <a:latin typeface="Calibri"/>
              </a:rPr>
              <a:t>WHAT TO DO:-  </a:t>
            </a:r>
            <a:r>
              <a:rPr lang="en-US" sz="1050" b="1" dirty="0">
                <a:latin typeface="Calibri" pitchFamily="34" charset="0"/>
                <a:cs typeface="Calibri" pitchFamily="34" charset="0"/>
              </a:rPr>
              <a:t>Use only Modified Tank</a:t>
            </a:r>
          </a:p>
          <a:p>
            <a:pPr>
              <a:defRPr/>
            </a:pPr>
            <a:endParaRPr lang="en-US" sz="1050" b="1" dirty="0">
              <a:solidFill>
                <a:srgbClr val="0000CC"/>
              </a:solidFill>
              <a:latin typeface="Calibri"/>
            </a:endParaRPr>
          </a:p>
          <a:p>
            <a:pPr>
              <a:defRPr/>
            </a:pPr>
            <a:endParaRPr lang="en-US" sz="1050" b="1" dirty="0">
              <a:solidFill>
                <a:srgbClr val="0000CC"/>
              </a:solidFill>
              <a:latin typeface="Calibri"/>
            </a:endParaRPr>
          </a:p>
          <a:p>
            <a:pPr>
              <a:spcBef>
                <a:spcPct val="20000"/>
              </a:spcBef>
              <a:defRPr/>
            </a:pPr>
            <a:r>
              <a:rPr lang="en-US" sz="1050" b="1" dirty="0">
                <a:solidFill>
                  <a:srgbClr val="0000CC"/>
                </a:solidFill>
                <a:latin typeface="Calibri"/>
              </a:rPr>
              <a:t>HOW TO DO:- </a:t>
            </a:r>
            <a:r>
              <a:rPr lang="en-US" sz="1050" b="1" dirty="0">
                <a:latin typeface="Calibri" pitchFamily="34" charset="0"/>
                <a:cs typeface="Calibri" pitchFamily="34" charset="0"/>
              </a:rPr>
              <a:t>N.A</a:t>
            </a:r>
          </a:p>
          <a:p>
            <a:pPr eaLnBrk="1" fontAlgn="auto" hangingPunct="1">
              <a:spcBef>
                <a:spcPts val="0"/>
              </a:spcBef>
              <a:spcAft>
                <a:spcPts val="0"/>
              </a:spcAft>
              <a:defRPr/>
            </a:pPr>
            <a:endParaRPr lang="en-US" sz="1050" dirty="0"/>
          </a:p>
        </p:txBody>
      </p:sp>
      <p:sp>
        <p:nvSpPr>
          <p:cNvPr id="6225" name="TextBox 4"/>
          <p:cNvSpPr txBox="1">
            <a:spLocks noChangeArrowheads="1"/>
          </p:cNvSpPr>
          <p:nvPr/>
        </p:nvSpPr>
        <p:spPr bwMode="auto">
          <a:xfrm>
            <a:off x="1182688" y="234950"/>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altLang="en-US" sz="1050" b="1" dirty="0" smtClean="0">
                <a:solidFill>
                  <a:srgbClr val="000000"/>
                </a:solidFill>
                <a:latin typeface="Calibri" pitchFamily="34" charset="0"/>
                <a:cs typeface="Calibri" pitchFamily="34" charset="0"/>
              </a:rPr>
              <a:t>P15</a:t>
            </a:r>
          </a:p>
        </p:txBody>
      </p:sp>
      <p:sp>
        <p:nvSpPr>
          <p:cNvPr id="1106" name="Rectangle 82"/>
          <p:cNvSpPr>
            <a:spLocks noChangeArrowheads="1"/>
          </p:cNvSpPr>
          <p:nvPr/>
        </p:nvSpPr>
        <p:spPr bwMode="auto">
          <a:xfrm>
            <a:off x="155575" y="5180013"/>
            <a:ext cx="3048000" cy="381000"/>
          </a:xfrm>
          <a:prstGeom prst="rect">
            <a:avLst/>
          </a:prstGeom>
          <a:noFill/>
          <a:ln w="9525">
            <a:noFill/>
            <a:miter lim="800000"/>
            <a:headEnd/>
            <a:tailEnd/>
          </a:ln>
        </p:spPr>
        <p:txBody>
          <a:bodyPr/>
          <a:lstStyle/>
          <a:p>
            <a:pPr>
              <a:defRPr/>
            </a:pPr>
            <a:r>
              <a:rPr lang="en-US" sz="1050" b="1" dirty="0">
                <a:solidFill>
                  <a:srgbClr val="FF0000"/>
                </a:solidFill>
                <a:latin typeface="Calibri" pitchFamily="34" charset="0"/>
              </a:rPr>
              <a:t>ROOT CAUSE :- </a:t>
            </a:r>
            <a:r>
              <a:rPr lang="en-US" altLang="en-US" sz="1050" dirty="0">
                <a:latin typeface="Calibri" pitchFamily="34" charset="0"/>
              </a:rPr>
              <a:t>Small tray.</a:t>
            </a:r>
          </a:p>
          <a:p>
            <a:pPr>
              <a:defRPr/>
            </a:pPr>
            <a:endParaRPr lang="en-US" altLang="en-US" sz="1050" dirty="0">
              <a:latin typeface="Calibri" pitchFamily="34" charset="0"/>
            </a:endParaRPr>
          </a:p>
          <a:p>
            <a:pPr>
              <a:defRPr/>
            </a:pPr>
            <a:endParaRPr lang="en-US" altLang="en-US" sz="1050" dirty="0">
              <a:latin typeface="Calibri" pitchFamily="34" charset="0"/>
            </a:endParaRPr>
          </a:p>
        </p:txBody>
      </p:sp>
      <p:sp>
        <p:nvSpPr>
          <p:cNvPr id="4174" name="Oval 3"/>
          <p:cNvSpPr>
            <a:spLocks noChangeArrowheads="1"/>
          </p:cNvSpPr>
          <p:nvPr/>
        </p:nvSpPr>
        <p:spPr bwMode="auto">
          <a:xfrm>
            <a:off x="882650" y="1905000"/>
            <a:ext cx="496888" cy="1143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p>
            <a:pPr algn="ctr" eaLnBrk="1" hangingPunct="1"/>
            <a:endParaRPr lang="en-US" altLang="en-US"/>
          </a:p>
        </p:txBody>
      </p:sp>
      <p:sp>
        <p:nvSpPr>
          <p:cNvPr id="98" name="Rectangle 79"/>
          <p:cNvSpPr>
            <a:spLocks noChangeArrowheads="1"/>
          </p:cNvSpPr>
          <p:nvPr/>
        </p:nvSpPr>
        <p:spPr bwMode="auto">
          <a:xfrm>
            <a:off x="6478588" y="6096000"/>
            <a:ext cx="227012" cy="381000"/>
          </a:xfrm>
          <a:prstGeom prst="rect">
            <a:avLst/>
          </a:prstGeom>
          <a:noFill/>
          <a:ln w="9525">
            <a:solidFill>
              <a:schemeClr val="tx1"/>
            </a:solidFill>
            <a:miter lim="800000"/>
            <a:headEnd/>
            <a:tailEnd/>
          </a:ln>
          <a:extLst/>
        </p:spPr>
        <p:txBody>
          <a:bodyPr wrap="none" anchor="ctr"/>
          <a:lstStyle/>
          <a:p>
            <a:pPr algn="ctr">
              <a:defRPr/>
            </a:pPr>
            <a:endParaRPr lang="en-US" altLang="en-US" sz="1050" b="1" dirty="0">
              <a:solidFill>
                <a:srgbClr val="000000"/>
              </a:solidFill>
              <a:latin typeface="Calibri" pitchFamily="34" charset="0"/>
              <a:cs typeface="Calibri" pitchFamily="34" charset="0"/>
            </a:endParaRPr>
          </a:p>
        </p:txBody>
      </p:sp>
      <p:sp>
        <p:nvSpPr>
          <p:cNvPr id="100" name="Rectangle 73"/>
          <p:cNvSpPr>
            <a:spLocks noChangeArrowheads="1"/>
          </p:cNvSpPr>
          <p:nvPr/>
        </p:nvSpPr>
        <p:spPr bwMode="auto">
          <a:xfrm>
            <a:off x="6478588" y="6096000"/>
            <a:ext cx="228600" cy="3810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1</a:t>
            </a:r>
          </a:p>
        </p:txBody>
      </p:sp>
      <p:sp>
        <p:nvSpPr>
          <p:cNvPr id="103" name="Rectangle 73"/>
          <p:cNvSpPr>
            <a:spLocks noChangeArrowheads="1"/>
          </p:cNvSpPr>
          <p:nvPr/>
        </p:nvSpPr>
        <p:spPr bwMode="auto">
          <a:xfrm>
            <a:off x="8534400" y="6096000"/>
            <a:ext cx="457200" cy="379413"/>
          </a:xfrm>
          <a:prstGeom prst="rect">
            <a:avLst/>
          </a:prstGeom>
          <a:noFill/>
          <a:ln w="9525">
            <a:solidFill>
              <a:schemeClr val="tx1"/>
            </a:solidFill>
            <a:miter lim="800000"/>
            <a:headEnd/>
            <a:tailEnd/>
          </a:ln>
          <a:extLst/>
        </p:spPr>
        <p:txBody>
          <a:bodyPr wrap="none" anchor="ctr"/>
          <a:lstStyle/>
          <a:p>
            <a:pPr algn="ctr">
              <a:defRPr/>
            </a:pPr>
            <a:endParaRPr lang="en-US" altLang="en-US" sz="1050" b="1" dirty="0">
              <a:solidFill>
                <a:srgbClr val="000000"/>
              </a:solidFill>
              <a:latin typeface="Calibri" pitchFamily="34" charset="0"/>
              <a:cs typeface="Calibri" pitchFamily="34" charset="0"/>
            </a:endParaRPr>
          </a:p>
        </p:txBody>
      </p:sp>
      <p:sp>
        <p:nvSpPr>
          <p:cNvPr id="110" name="Rectangle 73"/>
          <p:cNvSpPr>
            <a:spLocks noChangeArrowheads="1"/>
          </p:cNvSpPr>
          <p:nvPr/>
        </p:nvSpPr>
        <p:spPr bwMode="auto">
          <a:xfrm>
            <a:off x="8534400" y="6096000"/>
            <a:ext cx="457200" cy="377825"/>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a:t>
            </a:r>
          </a:p>
        </p:txBody>
      </p:sp>
      <p:sp>
        <p:nvSpPr>
          <p:cNvPr id="4179" name="Oval 2"/>
          <p:cNvSpPr>
            <a:spLocks noChangeArrowheads="1"/>
          </p:cNvSpPr>
          <p:nvPr/>
        </p:nvSpPr>
        <p:spPr bwMode="auto">
          <a:xfrm>
            <a:off x="609600" y="2112963"/>
            <a:ext cx="273050" cy="3254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p>
            <a:pPr algn="ctr" eaLnBrk="1" hangingPunct="1"/>
            <a:endParaRPr lang="en-US" altLang="en-US"/>
          </a:p>
        </p:txBody>
      </p:sp>
      <p:sp>
        <p:nvSpPr>
          <p:cNvPr id="4180" name="Oval 3"/>
          <p:cNvSpPr>
            <a:spLocks noChangeArrowheads="1"/>
          </p:cNvSpPr>
          <p:nvPr/>
        </p:nvSpPr>
        <p:spPr bwMode="auto">
          <a:xfrm>
            <a:off x="4343400" y="2276475"/>
            <a:ext cx="520700" cy="923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p>
            <a:pPr algn="ctr" eaLnBrk="1" hangingPunct="1"/>
            <a:endParaRPr lang="en-US" altLang="en-US"/>
          </a:p>
        </p:txBody>
      </p:sp>
      <p:sp>
        <p:nvSpPr>
          <p:cNvPr id="4181" name="Oval 5"/>
          <p:cNvSpPr>
            <a:spLocks noChangeArrowheads="1"/>
          </p:cNvSpPr>
          <p:nvPr/>
        </p:nvSpPr>
        <p:spPr bwMode="auto">
          <a:xfrm>
            <a:off x="3733800" y="2276475"/>
            <a:ext cx="1031875" cy="7715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p>
            <a:pPr algn="ctr" eaLnBrk="1" hangingPunct="1"/>
            <a:endParaRPr lang="en-US" altLang="en-US"/>
          </a:p>
        </p:txBody>
      </p:sp>
      <p:sp>
        <p:nvSpPr>
          <p:cNvPr id="115" name="Rectangle 47"/>
          <p:cNvSpPr>
            <a:spLocks noChangeArrowheads="1"/>
          </p:cNvSpPr>
          <p:nvPr/>
        </p:nvSpPr>
        <p:spPr bwMode="auto">
          <a:xfrm>
            <a:off x="6478588" y="173355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FINISH</a:t>
            </a:r>
          </a:p>
        </p:txBody>
      </p:sp>
      <p:sp>
        <p:nvSpPr>
          <p:cNvPr id="116" name="Rectangle 51"/>
          <p:cNvSpPr>
            <a:spLocks noChangeArrowheads="1"/>
          </p:cNvSpPr>
          <p:nvPr/>
        </p:nvSpPr>
        <p:spPr bwMode="auto">
          <a:xfrm>
            <a:off x="7773988" y="1733550"/>
            <a:ext cx="1217612" cy="15240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cxnSp>
        <p:nvCxnSpPr>
          <p:cNvPr id="4184" name="Straight Connector 7"/>
          <p:cNvCxnSpPr>
            <a:cxnSpLocks noChangeShapeType="1"/>
          </p:cNvCxnSpPr>
          <p:nvPr/>
        </p:nvCxnSpPr>
        <p:spPr bwMode="auto">
          <a:xfrm>
            <a:off x="995363" y="1979613"/>
            <a:ext cx="0" cy="8397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cxnSp>
        <p:nvCxnSpPr>
          <p:cNvPr id="4185" name="Straight Connector 12"/>
          <p:cNvCxnSpPr>
            <a:cxnSpLocks noChangeShapeType="1"/>
          </p:cNvCxnSpPr>
          <p:nvPr/>
        </p:nvCxnSpPr>
        <p:spPr bwMode="auto">
          <a:xfrm>
            <a:off x="3429000" y="2590800"/>
            <a:ext cx="0" cy="7858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4186" name="Rounded Rectangle 15"/>
          <p:cNvSpPr>
            <a:spLocks noChangeArrowheads="1"/>
          </p:cNvSpPr>
          <p:nvPr/>
        </p:nvSpPr>
        <p:spPr bwMode="auto">
          <a:xfrm>
            <a:off x="3505200" y="2738438"/>
            <a:ext cx="228600" cy="38576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p>
            <a:pPr algn="ctr" eaLnBrk="1" hangingPunct="1"/>
            <a:endParaRPr lang="en-US" altLang="en-US"/>
          </a:p>
        </p:txBody>
      </p:sp>
      <p:cxnSp>
        <p:nvCxnSpPr>
          <p:cNvPr id="4187" name="Straight Arrow Connector 17"/>
          <p:cNvCxnSpPr>
            <a:cxnSpLocks noChangeShapeType="1"/>
          </p:cNvCxnSpPr>
          <p:nvPr/>
        </p:nvCxnSpPr>
        <p:spPr bwMode="auto">
          <a:xfrm>
            <a:off x="3490913" y="2590800"/>
            <a:ext cx="0" cy="6858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4188" name="Straight Connector 30"/>
          <p:cNvCxnSpPr>
            <a:cxnSpLocks noChangeShapeType="1"/>
            <a:endCxn id="4186" idx="2"/>
          </p:cNvCxnSpPr>
          <p:nvPr/>
        </p:nvCxnSpPr>
        <p:spPr bwMode="auto">
          <a:xfrm>
            <a:off x="3505200" y="2590800"/>
            <a:ext cx="114300" cy="533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4189" name="Oval 5"/>
          <p:cNvSpPr>
            <a:spLocks noChangeArrowheads="1"/>
          </p:cNvSpPr>
          <p:nvPr/>
        </p:nvSpPr>
        <p:spPr bwMode="auto">
          <a:xfrm>
            <a:off x="381000" y="2057400"/>
            <a:ext cx="555625" cy="7604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p>
            <a:pPr algn="ctr" eaLnBrk="1" hangingPunct="1"/>
            <a:endParaRPr lang="en-US" altLang="en-US"/>
          </a:p>
        </p:txBody>
      </p:sp>
      <p:sp>
        <p:nvSpPr>
          <p:cNvPr id="4190" name="Oval 6"/>
          <p:cNvSpPr>
            <a:spLocks noChangeArrowheads="1"/>
          </p:cNvSpPr>
          <p:nvPr/>
        </p:nvSpPr>
        <p:spPr bwMode="auto">
          <a:xfrm>
            <a:off x="304800" y="2152650"/>
            <a:ext cx="827088" cy="50958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p>
            <a:pPr algn="ctr" eaLnBrk="1" hangingPunct="1"/>
            <a:endParaRPr lang="en-US" altLang="en-US"/>
          </a:p>
        </p:txBody>
      </p:sp>
      <p:sp>
        <p:nvSpPr>
          <p:cNvPr id="106" name="Rectangle 73"/>
          <p:cNvSpPr>
            <a:spLocks noChangeArrowheads="1"/>
          </p:cNvSpPr>
          <p:nvPr/>
        </p:nvSpPr>
        <p:spPr bwMode="auto">
          <a:xfrm>
            <a:off x="6707188" y="6094413"/>
            <a:ext cx="457200" cy="377825"/>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a:t>
            </a:r>
          </a:p>
        </p:txBody>
      </p:sp>
      <p:sp>
        <p:nvSpPr>
          <p:cNvPr id="107" name="Rectangle 73"/>
          <p:cNvSpPr>
            <a:spLocks noChangeArrowheads="1"/>
          </p:cNvSpPr>
          <p:nvPr/>
        </p:nvSpPr>
        <p:spPr bwMode="auto">
          <a:xfrm>
            <a:off x="7172325" y="6094413"/>
            <a:ext cx="525463" cy="377825"/>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a:t>
            </a:r>
          </a:p>
        </p:txBody>
      </p:sp>
      <p:sp>
        <p:nvSpPr>
          <p:cNvPr id="108" name="Rectangle 73"/>
          <p:cNvSpPr>
            <a:spLocks noChangeArrowheads="1"/>
          </p:cNvSpPr>
          <p:nvPr/>
        </p:nvSpPr>
        <p:spPr bwMode="auto">
          <a:xfrm>
            <a:off x="7697788" y="6099175"/>
            <a:ext cx="836612" cy="377825"/>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a:t>
            </a:r>
          </a:p>
        </p:txBody>
      </p:sp>
      <p:pic>
        <p:nvPicPr>
          <p:cNvPr id="4194" name="Picture 2" descr="C:\Users\prod108\Desktop\images\IMG_20160504_114137.jpg"/>
          <p:cNvPicPr>
            <a:picLocks noChangeAspect="1" noChangeArrowheads="1"/>
          </p:cNvPicPr>
          <p:nvPr/>
        </p:nvPicPr>
        <p:blipFill>
          <a:blip r:embed="rId4">
            <a:extLst>
              <a:ext uri="{28A0092B-C50C-407E-A947-70E740481C1C}">
                <a14:useLocalDpi xmlns:a14="http://schemas.microsoft.com/office/drawing/2010/main" val="0"/>
              </a:ext>
            </a:extLst>
          </a:blip>
          <a:srcRect l="7513" r="12778" b="17294"/>
          <a:stretch>
            <a:fillRect/>
          </a:stretch>
        </p:blipFill>
        <p:spPr bwMode="auto">
          <a:xfrm>
            <a:off x="228600" y="1979613"/>
            <a:ext cx="2936875"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5" name="Picture 3" descr="C:\Users\prod108\Desktop\images\IMG_20160504_114157.jpg"/>
          <p:cNvPicPr>
            <a:picLocks noChangeAspect="1" noChangeArrowheads="1"/>
          </p:cNvPicPr>
          <p:nvPr/>
        </p:nvPicPr>
        <p:blipFill>
          <a:blip r:embed="rId5">
            <a:extLst>
              <a:ext uri="{28A0092B-C50C-407E-A947-70E740481C1C}">
                <a14:useLocalDpi xmlns:a14="http://schemas.microsoft.com/office/drawing/2010/main" val="0"/>
              </a:ext>
            </a:extLst>
          </a:blip>
          <a:srcRect l="9828" r="8916"/>
          <a:stretch>
            <a:fillRect/>
          </a:stretch>
        </p:blipFill>
        <p:spPr bwMode="auto">
          <a:xfrm>
            <a:off x="3262313" y="1524000"/>
            <a:ext cx="3138487"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28" name="Rounded Rectangle 95"/>
          <p:cNvSpPr>
            <a:spLocks noChangeArrowheads="1"/>
          </p:cNvSpPr>
          <p:nvPr/>
        </p:nvSpPr>
        <p:spPr bwMode="auto">
          <a:xfrm>
            <a:off x="5562600" y="3376613"/>
            <a:ext cx="838200" cy="280987"/>
          </a:xfrm>
          <a:prstGeom prst="roundRect">
            <a:avLst>
              <a:gd name="adj" fmla="val 16667"/>
            </a:avLst>
          </a:prstGeom>
          <a:solidFill>
            <a:srgbClr val="00B050"/>
          </a:solidFill>
          <a:ln>
            <a:noFill/>
          </a:ln>
          <a:extLst/>
        </p:spPr>
        <p:txBody>
          <a:bodyPr>
            <a:spAutoFit/>
          </a:bodyPr>
          <a:lstStyle/>
          <a:p>
            <a:pPr algn="ctr" eaLnBrk="1" hangingPunct="1">
              <a:defRPr/>
            </a:pPr>
            <a:r>
              <a:rPr lang="en-US" altLang="en-US" sz="1050" dirty="0">
                <a:solidFill>
                  <a:schemeClr val="bg1"/>
                </a:solidFill>
                <a:latin typeface="Calibri" pitchFamily="34" charset="0"/>
                <a:cs typeface="Calibri" pitchFamily="34" charset="0"/>
              </a:rPr>
              <a:t>After</a:t>
            </a:r>
          </a:p>
        </p:txBody>
      </p:sp>
    </p:spTree>
    <p:extLst>
      <p:ext uri="{BB962C8B-B14F-4D97-AF65-F5344CB8AC3E}">
        <p14:creationId xmlns:p14="http://schemas.microsoft.com/office/powerpoint/2010/main" val="410353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268</Words>
  <Application>Microsoft Office PowerPoint</Application>
  <PresentationFormat>On-screen Show (4:3)</PresentationFormat>
  <Paragraphs>85</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Office Theme</vt: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Bhausaheb Unage</cp:lastModifiedBy>
  <cp:revision>21</cp:revision>
  <dcterms:created xsi:type="dcterms:W3CDTF">2006-08-16T00:00:00Z</dcterms:created>
  <dcterms:modified xsi:type="dcterms:W3CDTF">2016-09-28T09:53:50Z</dcterms:modified>
</cp:coreProperties>
</file>